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7" r:id="rId4"/>
    <p:sldId id="265" r:id="rId5"/>
    <p:sldId id="266" r:id="rId6"/>
    <p:sldId id="267" r:id="rId7"/>
    <p:sldId id="287" r:id="rId8"/>
    <p:sldId id="268" r:id="rId9"/>
    <p:sldId id="269" r:id="rId10"/>
    <p:sldId id="270" r:id="rId11"/>
    <p:sldId id="271" r:id="rId12"/>
    <p:sldId id="258" r:id="rId13"/>
    <p:sldId id="272" r:id="rId14"/>
    <p:sldId id="273" r:id="rId15"/>
    <p:sldId id="274" r:id="rId16"/>
    <p:sldId id="275" r:id="rId17"/>
    <p:sldId id="276" r:id="rId18"/>
    <p:sldId id="260" r:id="rId19"/>
    <p:sldId id="277" r:id="rId20"/>
    <p:sldId id="259" r:id="rId21"/>
    <p:sldId id="278" r:id="rId22"/>
    <p:sldId id="279" r:id="rId23"/>
    <p:sldId id="280" r:id="rId24"/>
    <p:sldId id="281" r:id="rId25"/>
    <p:sldId id="290" r:id="rId26"/>
    <p:sldId id="282" r:id="rId27"/>
    <p:sldId id="283" r:id="rId28"/>
    <p:sldId id="261" r:id="rId29"/>
    <p:sldId id="284" r:id="rId30"/>
    <p:sldId id="289" r:id="rId31"/>
    <p:sldId id="288" r:id="rId32"/>
    <p:sldId id="285" r:id="rId33"/>
    <p:sldId id="286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F0F0F"/>
    <a:srgbClr val="F65050"/>
    <a:srgbClr val="B10A0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4" autoAdjust="0"/>
    <p:restoredTop sz="97158" autoAdjust="0"/>
  </p:normalViewPr>
  <p:slideViewPr>
    <p:cSldViewPr snapToGrid="0">
      <p:cViewPr varScale="1">
        <p:scale>
          <a:sx n="51" d="100"/>
          <a:sy n="51" d="100"/>
        </p:scale>
        <p:origin x="926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2C8-4D20-45B0-A3E7-C021A5BA447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A28E-9D32-4151-BB26-8C234A36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3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2C8-4D20-45B0-A3E7-C021A5BA447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A28E-9D32-4151-BB26-8C234A36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9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2C8-4D20-45B0-A3E7-C021A5BA447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A28E-9D32-4151-BB26-8C234A36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0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2C8-4D20-45B0-A3E7-C021A5BA447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A28E-9D32-4151-BB26-8C234A36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2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2C8-4D20-45B0-A3E7-C021A5BA447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A28E-9D32-4151-BB26-8C234A36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2C8-4D20-45B0-A3E7-C021A5BA447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A28E-9D32-4151-BB26-8C234A36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2C8-4D20-45B0-A3E7-C021A5BA447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A28E-9D32-4151-BB26-8C234A36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2C8-4D20-45B0-A3E7-C021A5BA447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A28E-9D32-4151-BB26-8C234A36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8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2C8-4D20-45B0-A3E7-C021A5BA447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A28E-9D32-4151-BB26-8C234A36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5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2C8-4D20-45B0-A3E7-C021A5BA447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A28E-9D32-4151-BB26-8C234A36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7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2C8-4D20-45B0-A3E7-C021A5BA447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A28E-9D32-4151-BB26-8C234A36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6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02C8-4D20-45B0-A3E7-C021A5BA4476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2A28E-9D32-4151-BB26-8C234A36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46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17384"/>
          <a:stretch/>
        </p:blipFill>
        <p:spPr>
          <a:xfrm>
            <a:off x="-1" y="-33454"/>
            <a:ext cx="12192001" cy="68914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7953" y="2045111"/>
            <a:ext cx="8956093" cy="3291228"/>
          </a:xfrm>
          <a:prstGeom prst="rect">
            <a:avLst/>
          </a:prstGeom>
          <a:solidFill>
            <a:srgbClr val="E2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40425" y="2274344"/>
            <a:ext cx="8956093" cy="32912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74479" y="2502488"/>
            <a:ext cx="7687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2000B"/>
                </a:solidFill>
                <a:latin typeface="IBM Plex Mono" panose="020B0509050203000203" pitchFamily="49" charset="-52"/>
              </a:rPr>
              <a:t>DELTA LAKE </a:t>
            </a:r>
          </a:p>
          <a:p>
            <a:r>
              <a:rPr lang="en-US" sz="5400" b="1" dirty="0">
                <a:solidFill>
                  <a:srgbClr val="E2000B"/>
                </a:solidFill>
                <a:latin typeface="IBM Plex Mono" panose="020B0509050203000203" pitchFamily="49" charset="-52"/>
              </a:rPr>
              <a:t>OPEN SOURCE</a:t>
            </a:r>
            <a:endParaRPr lang="ru-RU" sz="5400" b="1" dirty="0">
              <a:solidFill>
                <a:srgbClr val="E2000B"/>
              </a:solidFill>
              <a:latin typeface="IBM Plex Mono" panose="020B0509050203000203" pitchFamily="49" charset="-52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31" y="378161"/>
            <a:ext cx="2889122" cy="660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5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17384"/>
          <a:stretch/>
        </p:blipFill>
        <p:spPr>
          <a:xfrm>
            <a:off x="-1" y="-33454"/>
            <a:ext cx="12192001" cy="6891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258;p5"/>
          <p:cNvSpPr txBox="1">
            <a:spLocks noGrp="1"/>
          </p:cNvSpPr>
          <p:nvPr>
            <p:ph type="title"/>
          </p:nvPr>
        </p:nvSpPr>
        <p:spPr>
          <a:xfrm>
            <a:off x="436221" y="170755"/>
            <a:ext cx="7777748" cy="86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en-US" b="1" dirty="0">
                <a:solidFill>
                  <a:schemeClr val="bg1"/>
                </a:solidFill>
                <a:latin typeface="IBM Plex Mono" panose="020B0509050203000203" pitchFamily="49" charset="-52"/>
              </a:rPr>
              <a:t>HISTORY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311564"/>
            <a:ext cx="12192000" cy="5153891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36221" y="1768216"/>
            <a:ext cx="10262711" cy="44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spark.sql</a:t>
            </a:r>
            <a:r>
              <a:rPr lang="en-US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("DESCRIBE HISTORY delta.`/path/to/table`").show()</a:t>
            </a:r>
          </a:p>
        </p:txBody>
      </p:sp>
      <p:pic>
        <p:nvPicPr>
          <p:cNvPr id="2050" name="Picture 2" descr="https://lh5.googleusercontent.com/QJm2bPu4x6xclIynJLS-0h5dWNOA1ad9xM1guFWdFQwOTY2-tlTn4ai4YTUkW_IrrkVtBaljGld6WSk5ySmIM_549tts9E5fY-l8HKInBvebl86bnuJ49ZB7j2ziSwZP6kUpyUDRu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383739"/>
            <a:ext cx="12192002" cy="2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6220" y="4594071"/>
            <a:ext cx="10262711" cy="1215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Можно делать проверки на успех предыдущей выгрузки и принимать решение о расчете витрины за текущий день. Также можно сделать проверки на нормальное распределение и если данные не укладываются в 3 сигмы высылать </a:t>
            </a:r>
            <a:r>
              <a:rPr lang="ru-RU" sz="20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алерт</a:t>
            </a:r>
            <a:r>
              <a:rPr lang="ru-RU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9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17384"/>
          <a:stretch/>
        </p:blipFill>
        <p:spPr>
          <a:xfrm>
            <a:off x="-1" y="-33454"/>
            <a:ext cx="12192001" cy="6891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258;p5"/>
          <p:cNvSpPr txBox="1">
            <a:spLocks noGrp="1"/>
          </p:cNvSpPr>
          <p:nvPr>
            <p:ph type="title"/>
          </p:nvPr>
        </p:nvSpPr>
        <p:spPr>
          <a:xfrm>
            <a:off x="436221" y="170755"/>
            <a:ext cx="7777748" cy="86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en-US" b="1" dirty="0">
                <a:solidFill>
                  <a:schemeClr val="bg1"/>
                </a:solidFill>
                <a:latin typeface="IBM Plex Mono" panose="020B0509050203000203" pitchFamily="49" charset="-52"/>
              </a:rPr>
              <a:t>HISTORY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68216"/>
            <a:ext cx="12192000" cy="5153891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36221" y="1768216"/>
            <a:ext cx="10262711" cy="1215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spark.sql</a:t>
            </a:r>
            <a:r>
              <a:rPr lang="en-US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("DESCRIBE HISTORY delta.`/path/to/table`").select(col("</a:t>
            </a:r>
            <a:r>
              <a:rPr lang="en-US" sz="20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operationParameters</a:t>
            </a:r>
            <a:r>
              <a:rPr lang="en-US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"),col("</a:t>
            </a:r>
            <a:r>
              <a:rPr lang="en-US" sz="20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operationMetrics</a:t>
            </a:r>
            <a:r>
              <a:rPr lang="en-US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")).show(false)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F73290-603B-4D7D-A9B1-4416D15E8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4403"/>
            <a:ext cx="12192000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9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9" t="9666" r="5638" b="5626"/>
          <a:stretch/>
        </p:blipFill>
        <p:spPr>
          <a:xfrm>
            <a:off x="-27501" y="-6875"/>
            <a:ext cx="12224084" cy="6868313"/>
          </a:xfrm>
          <a:prstGeom prst="rect">
            <a:avLst/>
          </a:prstGeom>
        </p:spPr>
      </p:pic>
      <p:sp>
        <p:nvSpPr>
          <p:cNvPr id="21" name="Прямоугольник с двумя усеченными противолежащими углами 20"/>
          <p:cNvSpPr/>
          <p:nvPr/>
        </p:nvSpPr>
        <p:spPr>
          <a:xfrm>
            <a:off x="567660" y="2149380"/>
            <a:ext cx="9443031" cy="3093834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Google Shape;258;p5"/>
          <p:cNvSpPr txBox="1">
            <a:spLocks noGrp="1"/>
          </p:cNvSpPr>
          <p:nvPr>
            <p:ph type="title"/>
          </p:nvPr>
        </p:nvSpPr>
        <p:spPr>
          <a:xfrm>
            <a:off x="488138" y="402034"/>
            <a:ext cx="9466895" cy="125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sz="5000" b="1" dirty="0">
                <a:solidFill>
                  <a:srgbClr val="FF0000"/>
                </a:solidFill>
                <a:latin typeface="IBM Plex Mono" panose="020B0509050203000203" pitchFamily="49" charset="-52"/>
              </a:rPr>
              <a:t>Тесты. </a:t>
            </a:r>
            <a:br>
              <a:rPr lang="ru-RU" sz="5000" b="1" dirty="0">
                <a:solidFill>
                  <a:srgbClr val="FF0000"/>
                </a:solidFill>
                <a:latin typeface="IBM Plex Mono" panose="020B0509050203000203" pitchFamily="49" charset="-52"/>
              </a:rPr>
            </a:br>
            <a:r>
              <a:rPr lang="en-US" sz="5000" b="1" dirty="0" err="1">
                <a:solidFill>
                  <a:schemeClr val="bg1"/>
                </a:solidFill>
                <a:latin typeface="IBM Plex Mono" panose="020B0509050203000203" pitchFamily="49" charset="-52"/>
              </a:rPr>
              <a:t>Select.Join.Count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488137" y="2057153"/>
            <a:ext cx="9443031" cy="3093834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2309" y="3427281"/>
            <a:ext cx="7511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IBM Plex Sans" panose="020B0503050203000203" pitchFamily="34" charset="0"/>
              </a:rPr>
              <a:t>Селекты</a:t>
            </a:r>
            <a:r>
              <a:rPr lang="ru-RU" sz="2000" dirty="0">
                <a:latin typeface="IBM Plex Sans" panose="020B0503050203000203" pitchFamily="34" charset="0"/>
              </a:rPr>
              <a:t> и операции удаления, </a:t>
            </a:r>
            <a:r>
              <a:rPr lang="ru-RU" sz="2000" dirty="0" err="1">
                <a:latin typeface="IBM Plex Sans" panose="020B0503050203000203" pitchFamily="34" charset="0"/>
              </a:rPr>
              <a:t>мерджа</a:t>
            </a:r>
            <a:r>
              <a:rPr lang="ru-RU" sz="2000" dirty="0">
                <a:latin typeface="IBM Plex Sans" panose="020B0503050203000203" pitchFamily="34" charset="0"/>
              </a:rPr>
              <a:t>, </a:t>
            </a:r>
            <a:r>
              <a:rPr lang="ru-RU" sz="2000" dirty="0" err="1">
                <a:latin typeface="IBM Plex Sans" panose="020B0503050203000203" pitchFamily="34" charset="0"/>
              </a:rPr>
              <a:t>апдейта</a:t>
            </a:r>
            <a:r>
              <a:rPr lang="ru-RU" sz="2000" dirty="0">
                <a:latin typeface="IBM Plex Sans" panose="020B0503050203000203" pitchFamily="34" charset="0"/>
              </a:rPr>
              <a:t>, </a:t>
            </a:r>
          </a:p>
          <a:p>
            <a:r>
              <a:rPr lang="ru-RU" sz="2000" dirty="0">
                <a:latin typeface="IBM Plex Sans" panose="020B0503050203000203" pitchFamily="34" charset="0"/>
              </a:rPr>
              <a:t>которые ничего не поменяли в </a:t>
            </a:r>
            <a:r>
              <a:rPr lang="ru-RU" sz="2000" dirty="0" err="1">
                <a:latin typeface="IBM Plex Sans" panose="020B0503050203000203" pitchFamily="34" charset="0"/>
              </a:rPr>
              <a:t>history</a:t>
            </a:r>
            <a:r>
              <a:rPr lang="ru-RU" sz="2000" dirty="0">
                <a:latin typeface="IBM Plex Sans" panose="020B0503050203000203" pitchFamily="34" charset="0"/>
              </a:rPr>
              <a:t> не пишутся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310" y="2458655"/>
            <a:ext cx="859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10 177 557 333 718 -count( join tab1 with tab2 )  </a:t>
            </a:r>
            <a:endParaRPr lang="ru-RU" sz="2000" b="1" dirty="0">
              <a:solidFill>
                <a:srgbClr val="FF0000"/>
              </a:solidFill>
              <a:latin typeface="IBM Plex Sans" panose="020B0503050203000203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N x M - </a:t>
            </a:r>
            <a:r>
              <a:rPr lang="en-US" sz="2000" b="1" dirty="0" err="1">
                <a:solidFill>
                  <a:srgbClr val="FF0000"/>
                </a:solidFill>
                <a:latin typeface="IBM Plex Sans" panose="020B0503050203000203" pitchFamily="34" charset="0"/>
              </a:rPr>
              <a:t>время</a:t>
            </a:r>
            <a:r>
              <a:rPr lang="en-US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 - 8:01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88138" y="6156960"/>
            <a:ext cx="11265912" cy="21336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8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9" t="9666" r="5638" b="5626"/>
          <a:stretch/>
        </p:blipFill>
        <p:spPr>
          <a:xfrm>
            <a:off x="-27501" y="-6875"/>
            <a:ext cx="12224084" cy="6868313"/>
          </a:xfrm>
          <a:prstGeom prst="rect">
            <a:avLst/>
          </a:prstGeom>
        </p:spPr>
      </p:pic>
      <p:sp>
        <p:nvSpPr>
          <p:cNvPr id="21" name="Прямоугольник с двумя усеченными противолежащими углами 20"/>
          <p:cNvSpPr/>
          <p:nvPr/>
        </p:nvSpPr>
        <p:spPr>
          <a:xfrm>
            <a:off x="567660" y="2149380"/>
            <a:ext cx="9443031" cy="3655072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Google Shape;258;p5"/>
          <p:cNvSpPr txBox="1">
            <a:spLocks noGrp="1"/>
          </p:cNvSpPr>
          <p:nvPr>
            <p:ph type="title"/>
          </p:nvPr>
        </p:nvSpPr>
        <p:spPr>
          <a:xfrm>
            <a:off x="488138" y="433839"/>
            <a:ext cx="9466895" cy="40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sz="5000" b="1" dirty="0">
                <a:solidFill>
                  <a:srgbClr val="FF0000"/>
                </a:solidFill>
                <a:latin typeface="IBM Plex Mono" panose="020B0509050203000203" pitchFamily="49" charset="-52"/>
              </a:rPr>
              <a:t>Тесты. </a:t>
            </a:r>
            <a:r>
              <a:rPr lang="en-US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  <a:t>Insert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488137" y="2057153"/>
            <a:ext cx="9443031" cy="3655072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2309" y="2283256"/>
            <a:ext cx="81795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IBM Plex Sans" panose="020B0503050203000203" pitchFamily="34" charset="0"/>
              </a:rPr>
              <a:t>При </a:t>
            </a:r>
            <a:r>
              <a:rPr lang="ru-RU" sz="2000" dirty="0" err="1">
                <a:latin typeface="IBM Plex Sans" panose="020B0503050203000203" pitchFamily="34" charset="0"/>
              </a:rPr>
              <a:t>инсерте</a:t>
            </a:r>
            <a:r>
              <a:rPr lang="ru-RU" sz="2000" dirty="0">
                <a:latin typeface="IBM Plex Sans" panose="020B0503050203000203" pitchFamily="34" charset="0"/>
              </a:rPr>
              <a:t> время не показывает :( 3+ млн вставил за 3 секунды.</a:t>
            </a:r>
          </a:p>
          <a:p>
            <a:endParaRPr lang="ru-RU" sz="2000" dirty="0">
              <a:latin typeface="IBM Plex Sans" panose="020B0503050203000203" pitchFamily="34" charset="0"/>
            </a:endParaRPr>
          </a:p>
          <a:p>
            <a:r>
              <a:rPr lang="ru-RU" sz="2000" dirty="0">
                <a:latin typeface="IBM Plex Sans" panose="020B0503050203000203" pitchFamily="34" charset="0"/>
              </a:rPr>
              <a:t>до 2 253 103 423 - строк в таблице, размер - 51.5 G </a:t>
            </a:r>
          </a:p>
          <a:p>
            <a:endParaRPr lang="ru-RU" sz="2000" dirty="0">
              <a:latin typeface="IBM Plex Sans" panose="020B0503050203000203" pitchFamily="34" charset="0"/>
            </a:endParaRPr>
          </a:p>
          <a:p>
            <a:r>
              <a:rPr lang="ru-RU" sz="2000" dirty="0">
                <a:latin typeface="IBM Plex Sans" panose="020B0503050203000203" pitchFamily="34" charset="0"/>
              </a:rPr>
              <a:t>размер увеличился до 51.6 G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88138" y="6156960"/>
            <a:ext cx="11265912" cy="21336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lh4.googleusercontent.com/UCit0G4BOhgUyUhjbQPMH-9NzjmEvwxiq7OY_0qMHuIZWBdwNR-v1JfWKSSV-pZ7lQ_90X0SnuPmR9l2Zi8yyGOiG-LO5S7-ViNRLfMr-dtTzDiJpsCRYhEPiDcgyTAYNbJ0maDsJ6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13" y="4374738"/>
            <a:ext cx="7239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24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9" t="9666" r="5638" b="5626"/>
          <a:stretch/>
        </p:blipFill>
        <p:spPr>
          <a:xfrm>
            <a:off x="-27501" y="-6875"/>
            <a:ext cx="12224084" cy="6868313"/>
          </a:xfrm>
          <a:prstGeom prst="rect">
            <a:avLst/>
          </a:prstGeom>
        </p:spPr>
      </p:pic>
      <p:sp>
        <p:nvSpPr>
          <p:cNvPr id="21" name="Прямоугольник с двумя усеченными противолежащими углами 20"/>
          <p:cNvSpPr/>
          <p:nvPr/>
        </p:nvSpPr>
        <p:spPr>
          <a:xfrm>
            <a:off x="567660" y="2149380"/>
            <a:ext cx="9443031" cy="3655072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Google Shape;258;p5"/>
          <p:cNvSpPr txBox="1">
            <a:spLocks noGrp="1"/>
          </p:cNvSpPr>
          <p:nvPr>
            <p:ph type="title"/>
          </p:nvPr>
        </p:nvSpPr>
        <p:spPr>
          <a:xfrm>
            <a:off x="488138" y="433839"/>
            <a:ext cx="9466895" cy="40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sz="5000" b="1" dirty="0">
                <a:solidFill>
                  <a:srgbClr val="FF0000"/>
                </a:solidFill>
                <a:latin typeface="IBM Plex Mono" panose="020B0509050203000203" pitchFamily="49" charset="-52"/>
              </a:rPr>
              <a:t>Тесты. </a:t>
            </a:r>
            <a:r>
              <a:rPr lang="en-US" sz="5000" b="1" dirty="0" err="1">
                <a:solidFill>
                  <a:schemeClr val="bg1"/>
                </a:solidFill>
                <a:latin typeface="IBM Plex Mono" panose="020B0509050203000203" pitchFamily="49" charset="-52"/>
              </a:rPr>
              <a:t>Delete</a:t>
            </a:r>
            <a:r>
              <a:rPr lang="en-US" sz="5000" b="1" dirty="0" err="1">
                <a:solidFill>
                  <a:srgbClr val="FF0000"/>
                </a:solidFill>
                <a:latin typeface="IBM Plex Mono" panose="020B0509050203000203" pitchFamily="49" charset="-52"/>
              </a:rPr>
              <a:t>.</a:t>
            </a:r>
            <a:r>
              <a:rPr lang="en-US" sz="5000" b="1" dirty="0" err="1">
                <a:solidFill>
                  <a:schemeClr val="bg1"/>
                </a:solidFill>
                <a:latin typeface="IBM Plex Mono" panose="020B0509050203000203" pitchFamily="49" charset="-52"/>
              </a:rPr>
              <a:t>Where</a:t>
            </a:r>
            <a:r>
              <a:rPr lang="en-US" sz="5000" b="1" dirty="0" err="1">
                <a:solidFill>
                  <a:srgbClr val="FF0000"/>
                </a:solidFill>
                <a:latin typeface="IBM Plex Mono" panose="020B0509050203000203" pitchFamily="49" charset="-52"/>
              </a:rPr>
              <a:t>.</a:t>
            </a:r>
            <a:r>
              <a:rPr lang="en-US" sz="5000" b="1" dirty="0" err="1">
                <a:solidFill>
                  <a:schemeClr val="bg1"/>
                </a:solidFill>
                <a:latin typeface="IBM Plex Mono" panose="020B0509050203000203" pitchFamily="49" charset="-52"/>
              </a:rPr>
              <a:t>Id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488137" y="2057153"/>
            <a:ext cx="9443031" cy="3655072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2309" y="2283256"/>
            <a:ext cx="8179541" cy="1600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>
                <a:latin typeface="IBM Plex Sans" panose="020B0503050203000203" pitchFamily="34" charset="0"/>
              </a:rPr>
              <a:t>Удаление одного неуникального ИД: </a:t>
            </a:r>
          </a:p>
          <a:p>
            <a:pPr>
              <a:lnSpc>
                <a:spcPts val="3000"/>
              </a:lnSpc>
            </a:pPr>
            <a:r>
              <a:rPr lang="ru-RU" sz="2000" dirty="0">
                <a:latin typeface="IBM Plex Sans" panose="020B0503050203000203" pitchFamily="34" charset="0"/>
              </a:rPr>
              <a:t>до: 2 253 103 423 - строк в таблице, размер - 51.5 G </a:t>
            </a:r>
          </a:p>
          <a:p>
            <a:pPr>
              <a:lnSpc>
                <a:spcPts val="3000"/>
              </a:lnSpc>
            </a:pPr>
            <a:r>
              <a:rPr lang="ru-RU" sz="2000" dirty="0">
                <a:latin typeface="IBM Plex Sans" panose="020B0503050203000203" pitchFamily="34" charset="0"/>
              </a:rPr>
              <a:t>удалено 230 строк, размер  - 54.1 G</a:t>
            </a:r>
          </a:p>
          <a:p>
            <a:pPr>
              <a:lnSpc>
                <a:spcPts val="3000"/>
              </a:lnSpc>
            </a:pPr>
            <a:r>
              <a:rPr lang="ru-RU" sz="2000" dirty="0">
                <a:latin typeface="IBM Plex Sans" panose="020B0503050203000203" pitchFamily="34" charset="0"/>
              </a:rPr>
              <a:t>Время - 49 секунд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88138" y="6156960"/>
            <a:ext cx="11265912" cy="21336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lh5.googleusercontent.com/BYIhf372l3FBpIEhMPjbuFCtRgC4Yz76o6Y4DayAJS940KJZpYP1QXCaaK3ofLm92lxlk5sy1Cyc0miDoUgbCiKzpukjwSux0E0PXmzxM6A1z7u9diEJTgZxjIEcH8ufLb_zd0IINZ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7" y="4102873"/>
            <a:ext cx="9443031" cy="6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82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9" t="9666" r="5638" b="5626"/>
          <a:stretch/>
        </p:blipFill>
        <p:spPr>
          <a:xfrm>
            <a:off x="-27501" y="-6875"/>
            <a:ext cx="12224084" cy="6868313"/>
          </a:xfrm>
          <a:prstGeom prst="rect">
            <a:avLst/>
          </a:prstGeom>
        </p:spPr>
      </p:pic>
      <p:sp>
        <p:nvSpPr>
          <p:cNvPr id="21" name="Прямоугольник с двумя усеченными противолежащими углами 20"/>
          <p:cNvSpPr/>
          <p:nvPr/>
        </p:nvSpPr>
        <p:spPr>
          <a:xfrm>
            <a:off x="567660" y="2149380"/>
            <a:ext cx="9443031" cy="3655072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488137" y="2057153"/>
            <a:ext cx="9443031" cy="3655072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2309" y="2283256"/>
            <a:ext cx="8179541" cy="1600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err="1">
                <a:latin typeface="IBM Plex Sans" panose="020B0503050203000203" pitchFamily="34" charset="0"/>
              </a:rPr>
              <a:t>Update</a:t>
            </a:r>
            <a:r>
              <a:rPr lang="ru-RU" sz="2000" dirty="0">
                <a:latin typeface="IBM Plex Sans" panose="020B0503050203000203" pitchFamily="34" charset="0"/>
              </a:rPr>
              <a:t> того же не уникального ID</a:t>
            </a:r>
          </a:p>
          <a:p>
            <a:pPr>
              <a:lnSpc>
                <a:spcPts val="3000"/>
              </a:lnSpc>
            </a:pPr>
            <a:r>
              <a:rPr lang="ru-RU" sz="2000" dirty="0">
                <a:latin typeface="IBM Plex Sans" panose="020B0503050203000203" pitchFamily="34" charset="0"/>
              </a:rPr>
              <a:t>до: 2 253 103 423 - строк в таблице, размер - 51.5 G</a:t>
            </a:r>
          </a:p>
          <a:p>
            <a:pPr>
              <a:lnSpc>
                <a:spcPts val="3000"/>
              </a:lnSpc>
            </a:pPr>
            <a:r>
              <a:rPr lang="ru-RU" sz="2000" dirty="0">
                <a:latin typeface="IBM Plex Sans" panose="020B0503050203000203" pitchFamily="34" charset="0"/>
              </a:rPr>
              <a:t>после: обновлено 230 строк, размер 54.1 G</a:t>
            </a:r>
          </a:p>
          <a:p>
            <a:pPr>
              <a:lnSpc>
                <a:spcPts val="3000"/>
              </a:lnSpc>
            </a:pPr>
            <a:r>
              <a:rPr lang="ru-RU" sz="2000" dirty="0">
                <a:latin typeface="IBM Plex Sans" panose="020B0503050203000203" pitchFamily="34" charset="0"/>
              </a:rPr>
              <a:t>время: 34 секунды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88138" y="6156960"/>
            <a:ext cx="11265912" cy="21336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Google Shape;258;p5"/>
          <p:cNvSpPr txBox="1">
            <a:spLocks noGrp="1"/>
          </p:cNvSpPr>
          <p:nvPr>
            <p:ph type="title"/>
          </p:nvPr>
        </p:nvSpPr>
        <p:spPr>
          <a:xfrm>
            <a:off x="488138" y="433839"/>
            <a:ext cx="9466895" cy="40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  <a:t>Тесты.</a:t>
            </a:r>
            <a:r>
              <a:rPr lang="en-US" sz="5000" b="1" dirty="0">
                <a:solidFill>
                  <a:srgbClr val="FF0000"/>
                </a:solidFill>
                <a:latin typeface="IBM Plex Mono" panose="020B0509050203000203" pitchFamily="49" charset="-52"/>
              </a:rPr>
              <a:t>Update</a:t>
            </a:r>
          </a:p>
        </p:txBody>
      </p:sp>
      <p:pic>
        <p:nvPicPr>
          <p:cNvPr id="1026" name="Picture 2" descr="https://lh3.googleusercontent.com/zbarW5J0bWKq6otqHEKJw1sN8LRehpA7LaY_YyKhMaEKLVryS2pjYuFRiRrtPFx4e2hqJX8XhifcNiQfv0J6_UfHo50WNwPJEaW2xApeguZxxcVoR5JXEkzBYeMvPJU2DhcfPNMk2v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7" y="4328109"/>
            <a:ext cx="9443031" cy="4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2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0664" y="1974138"/>
            <a:ext cx="11018896" cy="3923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6221" y="1821738"/>
            <a:ext cx="11177510" cy="3923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22514" y="2110705"/>
            <a:ext cx="113968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IBM Plex Sans" panose="020B0503050203000203" pitchFamily="34" charset="0"/>
              </a:rPr>
              <a:t>Все просто:</a:t>
            </a:r>
            <a:endParaRPr lang="en-US" sz="2200" dirty="0">
              <a:solidFill>
                <a:srgbClr val="FF0000"/>
              </a:solidFill>
              <a:latin typeface="IBM Plex Sans" panose="020B0503050203000203" pitchFamily="34" charset="0"/>
            </a:endParaRPr>
          </a:p>
          <a:p>
            <a:endParaRPr lang="ru-RU" sz="2200" dirty="0">
              <a:solidFill>
                <a:schemeClr val="bg1"/>
              </a:solidFill>
              <a:latin typeface="IBM Plex Sans" panose="020B0503050203000203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https://github.com/delta-io/delta</a:t>
            </a:r>
          </a:p>
          <a:p>
            <a:endParaRPr lang="en-US" sz="2200" dirty="0">
              <a:solidFill>
                <a:schemeClr val="bg1"/>
              </a:solidFill>
              <a:latin typeface="IBM Plex Sans" panose="020B0503050203000203" pitchFamily="34" charset="0"/>
            </a:endParaRPr>
          </a:p>
          <a:p>
            <a:r>
              <a:rPr lang="ru-RU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собираем или скачиваем: 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delta-core_2.12-1.0.0.jar</a:t>
            </a:r>
          </a:p>
          <a:p>
            <a:endParaRPr lang="en-US" sz="2200" dirty="0">
              <a:solidFill>
                <a:schemeClr val="bg1"/>
              </a:solidFill>
              <a:latin typeface="IBM Plex Sans" panose="020B0503050203000203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spark-shell --jars delta-core_2.12-1.0.0.jar --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conf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spark.sql.extensions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=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io.delta.sql.DeltaSparkSessionExtension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 --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conf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spark.sql.catalog.spark_catalog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=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org.apache.spark.sql.delta.catalog.DeltaCatalog</a:t>
            </a:r>
            <a:endParaRPr lang="en-US" sz="2200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Google Shape;258;p5"/>
          <p:cNvSpPr txBox="1">
            <a:spLocks noGrp="1"/>
          </p:cNvSpPr>
          <p:nvPr>
            <p:ph type="title"/>
          </p:nvPr>
        </p:nvSpPr>
        <p:spPr>
          <a:xfrm>
            <a:off x="436220" y="708971"/>
            <a:ext cx="8707779" cy="86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b="1" dirty="0">
                <a:solidFill>
                  <a:srgbClr val="FF0000"/>
                </a:solidFill>
                <a:latin typeface="IBM Plex Mono" panose="020B0509050203000203" pitchFamily="49" charset="-52"/>
              </a:rPr>
              <a:t>Как</a:t>
            </a:r>
            <a:r>
              <a:rPr lang="ru-RU" b="1" dirty="0">
                <a:solidFill>
                  <a:schemeClr val="bg1"/>
                </a:solidFill>
                <a:latin typeface="IBM Plex Mono" panose="020B0509050203000203" pitchFamily="49" charset="-52"/>
              </a:rPr>
              <a:t> добавить дельту в экосистему </a:t>
            </a:r>
            <a:r>
              <a:rPr lang="ru-RU" b="1" dirty="0" err="1">
                <a:solidFill>
                  <a:schemeClr val="bg1"/>
                </a:solidFill>
                <a:latin typeface="IBM Plex Mono" panose="020B0509050203000203" pitchFamily="49" charset="-52"/>
              </a:rPr>
              <a:t>хадупа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22816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17384"/>
          <a:stretch/>
        </p:blipFill>
        <p:spPr>
          <a:xfrm>
            <a:off x="-1" y="-33454"/>
            <a:ext cx="12192001" cy="6891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258;p5"/>
          <p:cNvSpPr txBox="1">
            <a:spLocks noGrp="1"/>
          </p:cNvSpPr>
          <p:nvPr>
            <p:ph type="title"/>
          </p:nvPr>
        </p:nvSpPr>
        <p:spPr>
          <a:xfrm>
            <a:off x="436221" y="170754"/>
            <a:ext cx="7587639" cy="156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b="1" dirty="0">
                <a:solidFill>
                  <a:schemeClr val="bg1"/>
                </a:solidFill>
                <a:latin typeface="IBM Plex Mono" panose="020B0509050203000203" pitchFamily="49" charset="-52"/>
              </a:rPr>
              <a:t>Хочу </a:t>
            </a:r>
            <a:r>
              <a:rPr lang="ru-RU" b="1" dirty="0" err="1">
                <a:solidFill>
                  <a:schemeClr val="bg1"/>
                </a:solidFill>
                <a:latin typeface="IBM Plex Mono" panose="020B0509050203000203" pitchFamily="49" charset="-52"/>
              </a:rPr>
              <a:t>sql</a:t>
            </a:r>
            <a:r>
              <a:rPr lang="ru-RU" b="1" dirty="0">
                <a:solidFill>
                  <a:schemeClr val="bg1"/>
                </a:solidFill>
                <a:latin typeface="IBM Plex Mono" panose="020B0509050203000203" pitchFamily="49" charset="-52"/>
              </a:rPr>
              <a:t>, а не вот это вот все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760" y="2209801"/>
            <a:ext cx="9311640" cy="332994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36221" y="2560696"/>
            <a:ext cx="91116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Если хотите использовать последние версии всей ванильной экосистемы </a:t>
            </a:r>
            <a:r>
              <a:rPr lang="ru-RU" sz="20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хадупа</a:t>
            </a:r>
            <a:r>
              <a:rPr lang="ru-RU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 (3+), придется помучаться</a:t>
            </a:r>
            <a:endParaRPr lang="en-US" sz="2000" dirty="0">
              <a:solidFill>
                <a:schemeClr val="bg1"/>
              </a:solidFill>
              <a:latin typeface="IBM Plex Sans" panose="020B0503050203000203" pitchFamily="34" charset="0"/>
            </a:endParaRPr>
          </a:p>
          <a:p>
            <a:pPr marL="342900" indent="-342900">
              <a:lnSpc>
                <a:spcPts val="3000"/>
              </a:lnSpc>
              <a:buFontTx/>
              <a:buChar char="-"/>
            </a:pPr>
            <a:endParaRPr lang="ru-RU" sz="2000" dirty="0">
              <a:solidFill>
                <a:schemeClr val="bg1"/>
              </a:solidFill>
              <a:latin typeface="IBM Plex Sans" panose="020B0503050203000203" pitchFamily="34" charset="0"/>
            </a:endParaRP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Месяц назад в мастер дельты </a:t>
            </a:r>
            <a:r>
              <a:rPr lang="ru-RU" sz="20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закомитили</a:t>
            </a:r>
            <a:r>
              <a:rPr lang="ru-RU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 поддержку </a:t>
            </a:r>
            <a:r>
              <a:rPr lang="ru-RU" sz="20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хайва</a:t>
            </a:r>
            <a:r>
              <a:rPr lang="ru-RU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 3+</a:t>
            </a:r>
            <a:endParaRPr lang="en-US" sz="2000" dirty="0">
              <a:solidFill>
                <a:schemeClr val="bg1"/>
              </a:solidFill>
              <a:latin typeface="IBM Plex Sans" panose="020B0503050203000203" pitchFamily="34" charset="0"/>
            </a:endParaRPr>
          </a:p>
          <a:p>
            <a:pPr marL="342900" indent="-342900">
              <a:lnSpc>
                <a:spcPts val="3000"/>
              </a:lnSpc>
              <a:buFontTx/>
              <a:buChar char="-"/>
            </a:pPr>
            <a:endParaRPr lang="ru-RU" sz="2000" dirty="0">
              <a:solidFill>
                <a:schemeClr val="bg1"/>
              </a:solidFill>
              <a:latin typeface="IBM Plex Sans" panose="020B0503050203000203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из коробки не работает</a:t>
            </a:r>
          </a:p>
        </p:txBody>
      </p:sp>
    </p:spTree>
    <p:extLst>
      <p:ext uri="{BB962C8B-B14F-4D97-AF65-F5344CB8AC3E}">
        <p14:creationId xmlns:p14="http://schemas.microsoft.com/office/powerpoint/2010/main" val="106861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r="418" b="15323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626787" y="1464360"/>
            <a:ext cx="10940373" cy="5210760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488137" y="1394460"/>
            <a:ext cx="10940373" cy="5210760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6130" y="1621355"/>
            <a:ext cx="977709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000"/>
              </a:lnSpc>
              <a:buAutoNum type="arabicPeriod"/>
            </a:pPr>
            <a:r>
              <a:rPr lang="ru-RU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Собрать последний мастер из коннекторов: </a:t>
            </a:r>
            <a:endParaRPr lang="en-US" sz="2000" b="1" dirty="0">
              <a:solidFill>
                <a:srgbClr val="FF0000"/>
              </a:solidFill>
              <a:latin typeface="IBM Plex Sans" panose="020B0503050203000203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000" dirty="0">
                <a:latin typeface="IBM Plex Sans" panose="020B0503050203000203" pitchFamily="34" charset="0"/>
              </a:rPr>
              <a:t>https://github.com/delta-io/connectors</a:t>
            </a:r>
          </a:p>
          <a:p>
            <a:pPr>
              <a:lnSpc>
                <a:spcPts val="3000"/>
              </a:lnSpc>
            </a:pPr>
            <a:r>
              <a:rPr lang="en-US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2.    </a:t>
            </a:r>
            <a:r>
              <a:rPr lang="ru-RU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Запустить </a:t>
            </a:r>
            <a:r>
              <a:rPr lang="ru-RU" sz="2000" b="1" dirty="0" err="1">
                <a:solidFill>
                  <a:srgbClr val="FF0000"/>
                </a:solidFill>
                <a:latin typeface="IBM Plex Sans" panose="020B0503050203000203" pitchFamily="34" charset="0"/>
              </a:rPr>
              <a:t>хайв</a:t>
            </a:r>
            <a:r>
              <a:rPr lang="ru-RU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 в режиме полного </a:t>
            </a:r>
            <a:r>
              <a:rPr lang="ru-RU" sz="2000" b="1" dirty="0" err="1">
                <a:solidFill>
                  <a:srgbClr val="FF0000"/>
                </a:solidFill>
                <a:latin typeface="IBM Plex Sans" panose="020B0503050203000203" pitchFamily="34" charset="0"/>
              </a:rPr>
              <a:t>логирования</a:t>
            </a:r>
            <a:endParaRPr lang="ru-RU" sz="2000" b="1" dirty="0">
              <a:solidFill>
                <a:srgbClr val="FF0000"/>
              </a:solidFill>
              <a:latin typeface="IBM Plex Sans" panose="020B0503050203000203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000" dirty="0">
                <a:latin typeface="IBM Plex Sans" panose="020B0503050203000203" pitchFamily="34" charset="0"/>
              </a:rPr>
              <a:t>hive --</a:t>
            </a:r>
            <a:r>
              <a:rPr lang="en-US" sz="2000" dirty="0" err="1">
                <a:latin typeface="IBM Plex Sans" panose="020B0503050203000203" pitchFamily="34" charset="0"/>
              </a:rPr>
              <a:t>hiveconf</a:t>
            </a:r>
            <a:r>
              <a:rPr lang="en-US" sz="2000" dirty="0">
                <a:latin typeface="IBM Plex Sans" panose="020B0503050203000203" pitchFamily="34" charset="0"/>
              </a:rPr>
              <a:t> </a:t>
            </a:r>
            <a:r>
              <a:rPr lang="en-US" sz="2000" dirty="0" err="1">
                <a:latin typeface="IBM Plex Sans" panose="020B0503050203000203" pitchFamily="34" charset="0"/>
              </a:rPr>
              <a:t>hive.root.logger</a:t>
            </a:r>
            <a:r>
              <a:rPr lang="en-US" sz="2000" dirty="0">
                <a:latin typeface="IBM Plex Sans" panose="020B0503050203000203" pitchFamily="34" charset="0"/>
              </a:rPr>
              <a:t>=DRFA --</a:t>
            </a:r>
            <a:r>
              <a:rPr lang="en-US" sz="2000" dirty="0" err="1">
                <a:latin typeface="IBM Plex Sans" panose="020B0503050203000203" pitchFamily="34" charset="0"/>
              </a:rPr>
              <a:t>hiveconf</a:t>
            </a:r>
            <a:r>
              <a:rPr lang="en-US" sz="2000" dirty="0">
                <a:latin typeface="IBM Plex Sans" panose="020B0503050203000203" pitchFamily="34" charset="0"/>
              </a:rPr>
              <a:t> </a:t>
            </a:r>
            <a:r>
              <a:rPr lang="en-US" sz="2000" dirty="0" err="1">
                <a:latin typeface="IBM Plex Sans" panose="020B0503050203000203" pitchFamily="34" charset="0"/>
              </a:rPr>
              <a:t>hive.log.dir</a:t>
            </a:r>
            <a:r>
              <a:rPr lang="en-US" sz="2000" dirty="0">
                <a:latin typeface="IBM Plex Sans" panose="020B0503050203000203" pitchFamily="34" charset="0"/>
              </a:rPr>
              <a:t>=/path/to/logs/ --</a:t>
            </a:r>
            <a:r>
              <a:rPr lang="en-US" sz="2000" dirty="0" err="1">
                <a:latin typeface="IBM Plex Sans" panose="020B0503050203000203" pitchFamily="34" charset="0"/>
              </a:rPr>
              <a:t>hiveconf</a:t>
            </a:r>
            <a:r>
              <a:rPr lang="en-US" sz="2000" dirty="0">
                <a:latin typeface="IBM Plex Sans" panose="020B0503050203000203" pitchFamily="34" charset="0"/>
              </a:rPr>
              <a:t> </a:t>
            </a:r>
            <a:r>
              <a:rPr lang="en-US" sz="2000" dirty="0" err="1">
                <a:latin typeface="IBM Plex Sans" panose="020B0503050203000203" pitchFamily="34" charset="0"/>
              </a:rPr>
              <a:t>hive.log.level</a:t>
            </a:r>
            <a:r>
              <a:rPr lang="en-US" sz="2000" dirty="0">
                <a:latin typeface="IBM Plex Sans" panose="020B0503050203000203" pitchFamily="34" charset="0"/>
              </a:rPr>
              <a:t>=DEBUG - </a:t>
            </a:r>
            <a:r>
              <a:rPr lang="ru-RU" sz="2000" dirty="0">
                <a:latin typeface="IBM Plex Sans" panose="020B0503050203000203" pitchFamily="34" charset="0"/>
              </a:rPr>
              <a:t>чтобы было что-то кроме </a:t>
            </a:r>
            <a:r>
              <a:rPr lang="en-US" sz="2000" dirty="0">
                <a:latin typeface="IBM Plex Sans" panose="020B0503050203000203" pitchFamily="34" charset="0"/>
              </a:rPr>
              <a:t>return code 1</a:t>
            </a:r>
          </a:p>
          <a:p>
            <a:pPr>
              <a:lnSpc>
                <a:spcPts val="3000"/>
              </a:lnSpc>
            </a:pPr>
            <a:r>
              <a:rPr lang="en-US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3.    </a:t>
            </a:r>
            <a:r>
              <a:rPr lang="ru-RU" sz="2000" b="1" dirty="0" err="1">
                <a:solidFill>
                  <a:srgbClr val="FF0000"/>
                </a:solidFill>
                <a:latin typeface="IBM Plex Sans" panose="020B0503050203000203" pitchFamily="34" charset="0"/>
              </a:rPr>
              <a:t>Засетить</a:t>
            </a:r>
            <a:r>
              <a:rPr lang="ru-RU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  параметры: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latin typeface="IBM Plex Sans" panose="020B0503050203000203" pitchFamily="34" charset="0"/>
              </a:rPr>
              <a:t>SET </a:t>
            </a:r>
            <a:r>
              <a:rPr lang="en-US" sz="2000" dirty="0" err="1">
                <a:latin typeface="IBM Plex Sans" panose="020B0503050203000203" pitchFamily="34" charset="0"/>
              </a:rPr>
              <a:t>hive.input.format</a:t>
            </a:r>
            <a:r>
              <a:rPr lang="en-US" sz="2000" dirty="0">
                <a:latin typeface="IBM Plex Sans" panose="020B0503050203000203" pitchFamily="34" charset="0"/>
              </a:rPr>
              <a:t>=</a:t>
            </a:r>
            <a:r>
              <a:rPr lang="en-US" sz="2000" dirty="0" err="1">
                <a:latin typeface="IBM Plex Sans" panose="020B0503050203000203" pitchFamily="34" charset="0"/>
              </a:rPr>
              <a:t>io.delta.hive.HiveInputFormat</a:t>
            </a:r>
            <a:r>
              <a:rPr lang="en-US" sz="2000" dirty="0">
                <a:latin typeface="IBM Plex Sans" panose="020B0503050203000203" pitchFamily="34" charset="0"/>
              </a:rPr>
              <a:t>;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latin typeface="IBM Plex Sans" panose="020B0503050203000203" pitchFamily="34" charset="0"/>
              </a:rPr>
              <a:t>SET </a:t>
            </a:r>
            <a:r>
              <a:rPr lang="en-US" sz="2000" dirty="0" err="1">
                <a:latin typeface="IBM Plex Sans" panose="020B0503050203000203" pitchFamily="34" charset="0"/>
              </a:rPr>
              <a:t>hive.tez.input.format</a:t>
            </a:r>
            <a:r>
              <a:rPr lang="en-US" sz="2000" dirty="0">
                <a:latin typeface="IBM Plex Sans" panose="020B0503050203000203" pitchFamily="34" charset="0"/>
              </a:rPr>
              <a:t>=</a:t>
            </a:r>
            <a:r>
              <a:rPr lang="en-US" sz="2000" dirty="0" err="1">
                <a:latin typeface="IBM Plex Sans" panose="020B0503050203000203" pitchFamily="34" charset="0"/>
              </a:rPr>
              <a:t>io.delta.hive.HiveInputFormat</a:t>
            </a:r>
            <a:r>
              <a:rPr lang="en-US" sz="2000" dirty="0">
                <a:latin typeface="IBM Plex Sans" panose="020B0503050203000203" pitchFamily="34" charset="0"/>
              </a:rPr>
              <a:t>;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latin typeface="IBM Plex Sans" panose="020B0503050203000203" pitchFamily="34" charset="0"/>
              </a:rPr>
              <a:t>SET </a:t>
            </a:r>
            <a:r>
              <a:rPr lang="en-US" sz="2000" dirty="0" err="1">
                <a:latin typeface="IBM Plex Sans" panose="020B0503050203000203" pitchFamily="34" charset="0"/>
              </a:rPr>
              <a:t>hive.execution.engine</a:t>
            </a:r>
            <a:r>
              <a:rPr lang="en-US" sz="2000" dirty="0">
                <a:latin typeface="IBM Plex Sans" panose="020B0503050203000203" pitchFamily="34" charset="0"/>
              </a:rPr>
              <a:t>=</a:t>
            </a:r>
            <a:r>
              <a:rPr lang="en-US" sz="2000" dirty="0" err="1">
                <a:latin typeface="IBM Plex Sans" panose="020B0503050203000203" pitchFamily="34" charset="0"/>
              </a:rPr>
              <a:t>tez</a:t>
            </a:r>
            <a:r>
              <a:rPr lang="en-US" sz="2000" dirty="0">
                <a:latin typeface="IBM Plex Sans" panose="020B0503050203000203" pitchFamily="34" charset="0"/>
              </a:rPr>
              <a:t>;</a:t>
            </a:r>
          </a:p>
          <a:p>
            <a:pPr>
              <a:lnSpc>
                <a:spcPts val="3000"/>
              </a:lnSpc>
            </a:pPr>
            <a:r>
              <a:rPr lang="en-US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4.    </a:t>
            </a:r>
            <a:r>
              <a:rPr lang="ru-RU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Добавить </a:t>
            </a:r>
            <a:r>
              <a:rPr lang="ru-RU" sz="2000" b="1" dirty="0" err="1">
                <a:solidFill>
                  <a:srgbClr val="FF0000"/>
                </a:solidFill>
                <a:latin typeface="IBM Plex Sans" panose="020B0503050203000203" pitchFamily="34" charset="0"/>
              </a:rPr>
              <a:t>джарник</a:t>
            </a:r>
            <a:r>
              <a:rPr lang="ru-RU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 после запуска полного </a:t>
            </a:r>
            <a:r>
              <a:rPr lang="ru-RU" sz="2000" b="1" dirty="0" err="1">
                <a:solidFill>
                  <a:srgbClr val="FF0000"/>
                </a:solidFill>
                <a:latin typeface="IBM Plex Sans" panose="020B0503050203000203" pitchFamily="34" charset="0"/>
              </a:rPr>
              <a:t>логирования</a:t>
            </a:r>
            <a:r>
              <a:rPr lang="ru-RU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latin typeface="IBM Plex Sans" panose="020B0503050203000203" pitchFamily="34" charset="0"/>
              </a:rPr>
              <a:t>add  jar /path/to/scripts/delta-hive-assembly_2.12-0.2.1-SNAPSHOT.jar;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Google Shape;258;p5"/>
          <p:cNvSpPr txBox="1">
            <a:spLocks noGrp="1"/>
          </p:cNvSpPr>
          <p:nvPr>
            <p:ph type="title"/>
          </p:nvPr>
        </p:nvSpPr>
        <p:spPr>
          <a:xfrm>
            <a:off x="488138" y="402034"/>
            <a:ext cx="4248867" cy="49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sz="5000" b="1" dirty="0">
                <a:solidFill>
                  <a:srgbClr val="FF0000"/>
                </a:solidFill>
                <a:latin typeface="IBM Plex Mono" panose="020B0509050203000203" pitchFamily="49" charset="-52"/>
              </a:rPr>
              <a:t>ПОЕХАЛИ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96523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17384"/>
          <a:stretch/>
        </p:blipFill>
        <p:spPr>
          <a:xfrm>
            <a:off x="-1" y="-33454"/>
            <a:ext cx="12192001" cy="6891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258;p5"/>
          <p:cNvSpPr txBox="1">
            <a:spLocks noGrp="1"/>
          </p:cNvSpPr>
          <p:nvPr>
            <p:ph type="title"/>
          </p:nvPr>
        </p:nvSpPr>
        <p:spPr>
          <a:xfrm>
            <a:off x="436221" y="497256"/>
            <a:ext cx="7777748" cy="86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b="1" dirty="0" err="1">
                <a:solidFill>
                  <a:schemeClr val="bg1"/>
                </a:solidFill>
                <a:latin typeface="IBM Plex Mono" panose="020B0509050203000203" pitchFamily="49" charset="-52"/>
              </a:rPr>
              <a:t>Джарники</a:t>
            </a:r>
            <a:r>
              <a:rPr lang="ru-RU" b="1" dirty="0">
                <a:solidFill>
                  <a:schemeClr val="bg1"/>
                </a:solidFill>
                <a:latin typeface="IBM Plex Mono" panose="020B0509050203000203" pitchFamily="49" charset="-52"/>
              </a:rPr>
              <a:t>, которые вам </a:t>
            </a:r>
            <a:r>
              <a:rPr lang="ru-RU" b="1" dirty="0">
                <a:solidFill>
                  <a:srgbClr val="FF0000"/>
                </a:solidFill>
                <a:latin typeface="IBM Plex Mono" panose="020B0509050203000203" pitchFamily="49" charset="-52"/>
              </a:rPr>
              <a:t>не нужны</a:t>
            </a:r>
            <a:endParaRPr lang="en-US" sz="5000" b="1" dirty="0">
              <a:solidFill>
                <a:srgbClr val="FF0000"/>
              </a:solidFill>
              <a:latin typeface="IBM Plex Mono" panose="020B0509050203000203" pitchFamily="49" charset="-52"/>
            </a:endParaRPr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579120" y="2021473"/>
            <a:ext cx="11125200" cy="4354715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76344" y="2273084"/>
            <a:ext cx="10507936" cy="352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>
                <a:solidFill>
                  <a:schemeClr val="bg1"/>
                </a:solidFill>
                <a:latin typeface="IBM Plex Sans" panose="020B0503050203000203" pitchFamily="34" charset="0"/>
              </a:rPr>
              <a:t>/opt/spark/jars/jackson-databind-2.10.0.jar</a:t>
            </a:r>
          </a:p>
          <a:p>
            <a:pPr>
              <a:lnSpc>
                <a:spcPts val="3000"/>
              </a:lnSpc>
            </a:pPr>
            <a:r>
              <a:rPr lang="en-US" sz="2000" b="1">
                <a:solidFill>
                  <a:schemeClr val="bg1"/>
                </a:solidFill>
                <a:latin typeface="IBM Plex Sans" panose="020B0503050203000203" pitchFamily="34" charset="0"/>
              </a:rPr>
              <a:t>/opt/apache-hive-3.1.2-bin/lib/jackson-databind-2.9.5.jar</a:t>
            </a:r>
          </a:p>
          <a:p>
            <a:pPr>
              <a:lnSpc>
                <a:spcPts val="3000"/>
              </a:lnSpc>
            </a:pPr>
            <a:r>
              <a:rPr lang="en-US" sz="2000" b="1">
                <a:solidFill>
                  <a:schemeClr val="bg1"/>
                </a:solidFill>
                <a:latin typeface="IBM Plex Sans" panose="020B0503050203000203" pitchFamily="34" charset="0"/>
              </a:rPr>
              <a:t>/opt/hive/lib/jackson-annotations-2.9.5.jar</a:t>
            </a:r>
          </a:p>
          <a:p>
            <a:pPr>
              <a:lnSpc>
                <a:spcPts val="3000"/>
              </a:lnSpc>
            </a:pPr>
            <a:r>
              <a:rPr lang="en-US" sz="2000" b="1">
                <a:solidFill>
                  <a:schemeClr val="bg1"/>
                </a:solidFill>
                <a:latin typeface="IBM Plex Sans" panose="020B0503050203000203" pitchFamily="34" charset="0"/>
              </a:rPr>
              <a:t>/opt/hive/lib/jackson-dataformat-smile-2.9.5.jar</a:t>
            </a:r>
          </a:p>
          <a:p>
            <a:pPr>
              <a:lnSpc>
                <a:spcPts val="3000"/>
              </a:lnSpc>
            </a:pPr>
            <a:r>
              <a:rPr lang="en-US" sz="2000" b="1">
                <a:solidFill>
                  <a:schemeClr val="bg1"/>
                </a:solidFill>
                <a:latin typeface="IBM Plex Sans" panose="020B0503050203000203" pitchFamily="34" charset="0"/>
              </a:rPr>
              <a:t>/opt/hive/lib/jackson-core-asl-1.9.13.jar</a:t>
            </a:r>
          </a:p>
          <a:p>
            <a:pPr>
              <a:lnSpc>
                <a:spcPts val="3000"/>
              </a:lnSpc>
            </a:pPr>
            <a:r>
              <a:rPr lang="en-US" sz="2000" b="1">
                <a:solidFill>
                  <a:schemeClr val="bg1"/>
                </a:solidFill>
                <a:latin typeface="IBM Plex Sans" panose="020B0503050203000203" pitchFamily="34" charset="0"/>
              </a:rPr>
              <a:t>/opt/hive/lib/jackson-core-2.9.5.jar</a:t>
            </a:r>
          </a:p>
          <a:p>
            <a:pPr>
              <a:lnSpc>
                <a:spcPts val="3000"/>
              </a:lnSpc>
            </a:pPr>
            <a:r>
              <a:rPr lang="en-US" sz="2000" b="1">
                <a:solidFill>
                  <a:schemeClr val="bg1"/>
                </a:solidFill>
                <a:latin typeface="IBM Plex Sans" panose="020B0503050203000203" pitchFamily="34" charset="0"/>
              </a:rPr>
              <a:t>/opt/hive/lib/jackson-mapper-asl-1.9.13.jar</a:t>
            </a:r>
          </a:p>
          <a:p>
            <a:pPr>
              <a:lnSpc>
                <a:spcPts val="3000"/>
              </a:lnSpc>
            </a:pPr>
            <a:r>
              <a:rPr lang="en-US" sz="2000" b="1">
                <a:solidFill>
                  <a:schemeClr val="bg1"/>
                </a:solidFill>
                <a:latin typeface="IBM Plex Sans" panose="020B0503050203000203" pitchFamily="34" charset="0"/>
              </a:rPr>
              <a:t>/opt/hive/hcatalog/share/webhcat/svr/lib/jackson-xc-1.9.2.jar</a:t>
            </a:r>
          </a:p>
          <a:p>
            <a:pPr>
              <a:lnSpc>
                <a:spcPts val="3000"/>
              </a:lnSpc>
            </a:pPr>
            <a:r>
              <a:rPr lang="en-US" sz="2000" b="1">
                <a:solidFill>
                  <a:schemeClr val="bg1"/>
                </a:solidFill>
                <a:latin typeface="IBM Plex Sans" panose="020B0503050203000203" pitchFamily="34" charset="0"/>
              </a:rPr>
              <a:t>/opt/hive/hcatalog/share/webhcat/svr/lib/jackson-jaxrs-1.9.2.jar</a:t>
            </a:r>
          </a:p>
        </p:txBody>
      </p:sp>
    </p:spTree>
    <p:extLst>
      <p:ext uri="{BB962C8B-B14F-4D97-AF65-F5344CB8AC3E}">
        <p14:creationId xmlns:p14="http://schemas.microsoft.com/office/powerpoint/2010/main" val="203749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2368" y="1821738"/>
            <a:ext cx="7783590" cy="32912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3789" y="1911641"/>
            <a:ext cx="7895633" cy="32912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11134" y="2042028"/>
            <a:ext cx="71265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уровень хранения данных с открытым исходным кодом, обеспечивающий надежность, безопасность и производительность вашего хранилища - как для потоковых, так и для пакетных операций.</a:t>
            </a:r>
            <a:endParaRPr lang="ru-RU" sz="2200" b="1" dirty="0">
              <a:solidFill>
                <a:schemeClr val="bg1"/>
              </a:solidFill>
              <a:latin typeface="IBM Plex Mono" panose="020B0509050203000203" pitchFamily="49" charset="-52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Google Shape;258;p5"/>
          <p:cNvSpPr txBox="1">
            <a:spLocks noGrp="1"/>
          </p:cNvSpPr>
          <p:nvPr>
            <p:ph type="title"/>
          </p:nvPr>
        </p:nvSpPr>
        <p:spPr>
          <a:xfrm>
            <a:off x="436221" y="708971"/>
            <a:ext cx="7777748" cy="86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b="1" dirty="0">
                <a:solidFill>
                  <a:schemeClr val="bg1"/>
                </a:solidFill>
                <a:latin typeface="IBM Plex Mono" panose="020B0509050203000203" pitchFamily="49" charset="-52"/>
              </a:rPr>
              <a:t>ЧТО ТАКОЕ </a:t>
            </a:r>
            <a:r>
              <a:rPr lang="en-US" b="1" dirty="0">
                <a:solidFill>
                  <a:srgbClr val="FF0000"/>
                </a:solidFill>
                <a:latin typeface="IBM Plex Mono" panose="020B0509050203000203" pitchFamily="49" charset="-52"/>
              </a:rPr>
              <a:t>DELTA LAKE</a:t>
            </a:r>
            <a:r>
              <a:rPr lang="en-US" b="1" dirty="0">
                <a:solidFill>
                  <a:schemeClr val="bg1"/>
                </a:solidFill>
                <a:latin typeface="IBM Plex Mono" panose="020B0509050203000203" pitchFamily="49" charset="-52"/>
              </a:rPr>
              <a:t>?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26948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0" y="0"/>
            <a:ext cx="10303099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" t="18824" r="33559" b="15480"/>
          <a:stretch/>
        </p:blipFill>
        <p:spPr>
          <a:xfrm>
            <a:off x="7620" y="0"/>
            <a:ext cx="12184380" cy="6858000"/>
          </a:xfrm>
          <a:prstGeom prst="rect">
            <a:avLst/>
          </a:prstGeom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579120" y="1644089"/>
            <a:ext cx="8420100" cy="2463092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06025" y="2047418"/>
            <a:ext cx="6677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IBM Plex Sans" panose="020B0503050203000203" pitchFamily="34" charset="0"/>
              </a:rPr>
              <a:t>CREATE EXTERNAL TABLE </a:t>
            </a:r>
            <a:r>
              <a:rPr lang="en-US" dirty="0" err="1">
                <a:latin typeface="IBM Plex Sans" panose="020B0503050203000203" pitchFamily="34" charset="0"/>
              </a:rPr>
              <a:t>database.table</a:t>
            </a:r>
            <a:r>
              <a:rPr lang="en-US" dirty="0">
                <a:latin typeface="IBM Plex Sans" panose="020B0503050203000203" pitchFamily="34" charset="0"/>
              </a:rPr>
              <a:t> (barcode </a:t>
            </a:r>
            <a:r>
              <a:rPr lang="en-US" dirty="0" err="1">
                <a:latin typeface="IBM Plex Sans" panose="020B0503050203000203" pitchFamily="34" charset="0"/>
              </a:rPr>
              <a:t>int</a:t>
            </a:r>
            <a:r>
              <a:rPr lang="en-US" dirty="0">
                <a:latin typeface="IBM Plex Sans" panose="020B0503050203000203" pitchFamily="34" charset="0"/>
              </a:rPr>
              <a:t>, </a:t>
            </a:r>
            <a:r>
              <a:rPr lang="en-US" dirty="0" err="1">
                <a:latin typeface="IBM Plex Sans" panose="020B0503050203000203" pitchFamily="34" charset="0"/>
              </a:rPr>
              <a:t>barcodeId</a:t>
            </a:r>
            <a:r>
              <a:rPr lang="en-US" dirty="0">
                <a:latin typeface="IBM Plex Sans" panose="020B0503050203000203" pitchFamily="34" charset="0"/>
              </a:rPr>
              <a:t> </a:t>
            </a:r>
            <a:r>
              <a:rPr lang="en-US" dirty="0" err="1">
                <a:latin typeface="IBM Plex Sans" panose="020B0503050203000203" pitchFamily="34" charset="0"/>
              </a:rPr>
              <a:t>int</a:t>
            </a:r>
            <a:r>
              <a:rPr lang="en-US" dirty="0">
                <a:latin typeface="IBM Plex Sans" panose="020B0503050203000203" pitchFamily="34" charset="0"/>
              </a:rPr>
              <a:t>, </a:t>
            </a:r>
            <a:r>
              <a:rPr lang="en-US" dirty="0" err="1">
                <a:latin typeface="IBM Plex Sans" panose="020B0503050203000203" pitchFamily="34" charset="0"/>
              </a:rPr>
              <a:t>barcodeMain</a:t>
            </a:r>
            <a:r>
              <a:rPr lang="en-US" dirty="0">
                <a:latin typeface="IBM Plex Sans" panose="020B0503050203000203" pitchFamily="34" charset="0"/>
              </a:rPr>
              <a:t> </a:t>
            </a:r>
            <a:r>
              <a:rPr lang="en-US" dirty="0" err="1">
                <a:latin typeface="IBM Plex Sans" panose="020B0503050203000203" pitchFamily="34" charset="0"/>
              </a:rPr>
              <a:t>int</a:t>
            </a:r>
            <a:r>
              <a:rPr lang="en-US" dirty="0">
                <a:latin typeface="IBM Plex Sans" panose="020B0503050203000203" pitchFamily="34" charset="0"/>
              </a:rPr>
              <a:t>, </a:t>
            </a:r>
            <a:r>
              <a:rPr lang="en-US" dirty="0" err="1">
                <a:latin typeface="IBM Plex Sans" panose="020B0503050203000203" pitchFamily="34" charset="0"/>
              </a:rPr>
              <a:t>barcodeQuantity</a:t>
            </a:r>
            <a:r>
              <a:rPr lang="en-US" dirty="0">
                <a:latin typeface="IBM Plex Sans" panose="020B0503050203000203" pitchFamily="34" charset="0"/>
              </a:rPr>
              <a:t> </a:t>
            </a:r>
            <a:r>
              <a:rPr lang="en-US" dirty="0" err="1">
                <a:latin typeface="IBM Plex Sans" panose="020B0503050203000203" pitchFamily="34" charset="0"/>
              </a:rPr>
              <a:t>int</a:t>
            </a:r>
            <a:r>
              <a:rPr lang="en-US" dirty="0">
                <a:latin typeface="IBM Plex Sans" panose="020B0503050203000203" pitchFamily="34" charset="0"/>
              </a:rPr>
              <a:t>) STORED BY '</a:t>
            </a:r>
            <a:r>
              <a:rPr lang="en-US" dirty="0" err="1">
                <a:latin typeface="IBM Plex Sans" panose="020B0503050203000203" pitchFamily="34" charset="0"/>
              </a:rPr>
              <a:t>io.delta.hive.DeltaStorageHandler</a:t>
            </a:r>
            <a:r>
              <a:rPr lang="en-US" dirty="0">
                <a:latin typeface="IBM Plex Sans" panose="020B0503050203000203" pitchFamily="34" charset="0"/>
              </a:rPr>
              <a:t>' LOCATION '/path/to/</a:t>
            </a:r>
            <a:r>
              <a:rPr lang="en-US" dirty="0" err="1">
                <a:latin typeface="IBM Plex Sans" panose="020B0503050203000203" pitchFamily="34" charset="0"/>
              </a:rPr>
              <a:t>deltatable</a:t>
            </a:r>
            <a:r>
              <a:rPr lang="en-US" dirty="0">
                <a:latin typeface="IBM Plex Sans" panose="020B0503050203000203" pitchFamily="34" charset="0"/>
              </a:rPr>
              <a:t>';</a:t>
            </a:r>
          </a:p>
        </p:txBody>
      </p:sp>
      <p:sp>
        <p:nvSpPr>
          <p:cNvPr id="12" name="Google Shape;258;p5"/>
          <p:cNvSpPr txBox="1">
            <a:spLocks/>
          </p:cNvSpPr>
          <p:nvPr/>
        </p:nvSpPr>
        <p:spPr>
          <a:xfrm>
            <a:off x="488138" y="402034"/>
            <a:ext cx="7025182" cy="4989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sz="5000" b="1" dirty="0">
                <a:solidFill>
                  <a:srgbClr val="FF0000"/>
                </a:solidFill>
                <a:latin typeface="IBM Plex Mono" panose="020B0509050203000203" pitchFamily="49" charset="-52"/>
              </a:rPr>
              <a:t>Создание </a:t>
            </a:r>
            <a:r>
              <a:rPr lang="ru-RU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  <a:t>таблицы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138" y="6156960"/>
            <a:ext cx="11265912" cy="21336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72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0" y="0"/>
            <a:ext cx="10303099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" t="18824" r="33559" b="15480"/>
          <a:stretch/>
        </p:blipFill>
        <p:spPr>
          <a:xfrm>
            <a:off x="7620" y="0"/>
            <a:ext cx="12184380" cy="6858000"/>
          </a:xfrm>
          <a:prstGeom prst="rect">
            <a:avLst/>
          </a:prstGeom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579120" y="1986989"/>
            <a:ext cx="8420100" cy="2463092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06025" y="2390318"/>
            <a:ext cx="6677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IBM Plex Sans" panose="020B0503050203000203" pitchFamily="34" charset="0"/>
              </a:rPr>
              <a:t>Интересный момент, но </a:t>
            </a:r>
            <a:r>
              <a:rPr lang="ru-RU" dirty="0" err="1">
                <a:latin typeface="IBM Plex Sans" panose="020B0503050203000203" pitchFamily="34" charset="0"/>
              </a:rPr>
              <a:t>партицированную</a:t>
            </a:r>
            <a:r>
              <a:rPr lang="ru-RU" dirty="0">
                <a:latin typeface="IBM Plex Sans" panose="020B0503050203000203" pitchFamily="34" charset="0"/>
              </a:rPr>
              <a:t> таблицу в </a:t>
            </a:r>
            <a:r>
              <a:rPr lang="ru-RU" dirty="0" err="1">
                <a:latin typeface="IBM Plex Sans" panose="020B0503050203000203" pitchFamily="34" charset="0"/>
              </a:rPr>
              <a:t>хайве</a:t>
            </a:r>
            <a:r>
              <a:rPr lang="ru-RU" dirty="0">
                <a:latin typeface="IBM Plex Sans" panose="020B0503050203000203" pitchFamily="34" charset="0"/>
              </a:rPr>
              <a:t> нужно создавать так же как и не </a:t>
            </a:r>
            <a:r>
              <a:rPr lang="ru-RU" dirty="0" err="1">
                <a:latin typeface="IBM Plex Sans" panose="020B0503050203000203" pitchFamily="34" charset="0"/>
              </a:rPr>
              <a:t>партицированную</a:t>
            </a:r>
            <a:endParaRPr lang="en-US" dirty="0">
              <a:latin typeface="IBM Plex Sans" panose="020B0503050203000203" pitchFamily="34" charset="0"/>
            </a:endParaRPr>
          </a:p>
        </p:txBody>
      </p:sp>
      <p:sp>
        <p:nvSpPr>
          <p:cNvPr id="12" name="Google Shape;258;p5"/>
          <p:cNvSpPr txBox="1">
            <a:spLocks/>
          </p:cNvSpPr>
          <p:nvPr/>
        </p:nvSpPr>
        <p:spPr>
          <a:xfrm>
            <a:off x="488138" y="402034"/>
            <a:ext cx="7025182" cy="10533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sz="5000" b="1" dirty="0" err="1">
                <a:solidFill>
                  <a:schemeClr val="bg1"/>
                </a:solidFill>
                <a:latin typeface="IBM Plex Mono" panose="020B0509050203000203" pitchFamily="49" charset="-52"/>
              </a:rPr>
              <a:t>Партиции</a:t>
            </a:r>
            <a:r>
              <a:rPr lang="ru-RU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  <a:t> дельты 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  <a:p>
            <a:pPr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sz="5000" b="1" dirty="0">
                <a:solidFill>
                  <a:srgbClr val="FF0000"/>
                </a:solidFill>
                <a:latin typeface="IBM Plex Mono" panose="020B0509050203000203" pitchFamily="49" charset="-52"/>
              </a:rPr>
              <a:t>в </a:t>
            </a:r>
            <a:r>
              <a:rPr lang="ru-RU" sz="5000" b="1" dirty="0" err="1">
                <a:solidFill>
                  <a:srgbClr val="FF0000"/>
                </a:solidFill>
                <a:latin typeface="IBM Plex Mono" panose="020B0509050203000203" pitchFamily="49" charset="-52"/>
              </a:rPr>
              <a:t>хайве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138" y="6156960"/>
            <a:ext cx="11265912" cy="21336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8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17384"/>
          <a:stretch/>
        </p:blipFill>
        <p:spPr>
          <a:xfrm>
            <a:off x="-1" y="-33454"/>
            <a:ext cx="12192001" cy="6891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258;p5"/>
          <p:cNvSpPr txBox="1">
            <a:spLocks noGrp="1"/>
          </p:cNvSpPr>
          <p:nvPr>
            <p:ph type="title"/>
          </p:nvPr>
        </p:nvSpPr>
        <p:spPr>
          <a:xfrm>
            <a:off x="436220" y="170754"/>
            <a:ext cx="8181999" cy="145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b="1" dirty="0">
                <a:solidFill>
                  <a:schemeClr val="bg1"/>
                </a:solidFill>
                <a:latin typeface="IBM Plex Mono" panose="020B0509050203000203" pitchFamily="49" charset="-52"/>
              </a:rPr>
              <a:t>Как посчитать </a:t>
            </a:r>
            <a:r>
              <a:rPr lang="ru-RU" b="1" dirty="0">
                <a:solidFill>
                  <a:srgbClr val="FF0000"/>
                </a:solidFill>
                <a:latin typeface="IBM Plex Mono" panose="020B0509050203000203" pitchFamily="49" charset="-52"/>
              </a:rPr>
              <a:t>инкремент</a:t>
            </a:r>
            <a:r>
              <a:rPr lang="ru-RU" b="1" dirty="0">
                <a:solidFill>
                  <a:schemeClr val="bg1"/>
                </a:solidFill>
                <a:latin typeface="IBM Plex Mono" panose="020B0509050203000203" pitchFamily="49" charset="-52"/>
              </a:rPr>
              <a:t> с предыдущего расчета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6185379" y="2057153"/>
            <a:ext cx="5048680" cy="4115047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10162" y="2259181"/>
            <a:ext cx="4540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IBM Plex Sans" panose="020B0503050203000203" pitchFamily="34" charset="0"/>
              </a:rPr>
              <a:t>spark.sql</a:t>
            </a: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(" (select * from df_0 except select * from df_1 ) union all (select * from df_1 except select * from df_0)").show()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568349" y="1962810"/>
            <a:ext cx="5048680" cy="4115047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56271" y="2162882"/>
            <a:ext cx="45472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IBM Plex Sans" panose="020B0503050203000203" pitchFamily="34" charset="0"/>
              </a:rPr>
              <a:t>val</a:t>
            </a: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 df_1 = </a:t>
            </a:r>
            <a:r>
              <a:rPr lang="en-US" sz="2000" b="1" dirty="0" err="1">
                <a:solidFill>
                  <a:schemeClr val="bg1"/>
                </a:solidFill>
                <a:latin typeface="IBM Plex Sans" panose="020B0503050203000203" pitchFamily="34" charset="0"/>
              </a:rPr>
              <a:t>spark.read.format</a:t>
            </a: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("delta").option("</a:t>
            </a:r>
            <a:r>
              <a:rPr lang="en-US" sz="2000" b="1" dirty="0" err="1">
                <a:solidFill>
                  <a:schemeClr val="bg1"/>
                </a:solidFill>
                <a:latin typeface="IBM Plex Sans" panose="020B0503050203000203" pitchFamily="34" charset="0"/>
              </a:rPr>
              <a:t>versionAsOf</a:t>
            </a: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", 1).load("/data/sandbox/education/</a:t>
            </a:r>
            <a:r>
              <a:rPr lang="en-US" sz="2000" b="1" dirty="0" err="1">
                <a:solidFill>
                  <a:schemeClr val="bg1"/>
                </a:solidFill>
                <a:latin typeface="IBM Plex Sans" panose="020B0503050203000203" pitchFamily="34" charset="0"/>
              </a:rPr>
              <a:t>show_delta_version</a:t>
            </a: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")</a:t>
            </a:r>
          </a:p>
          <a:p>
            <a:endParaRPr lang="en-US" sz="2000" b="1" dirty="0">
              <a:solidFill>
                <a:schemeClr val="bg1"/>
              </a:solidFill>
              <a:latin typeface="IBM Plex Sans" panose="020B0503050203000203" pitchFamily="34" charset="0"/>
            </a:endParaRPr>
          </a:p>
          <a:p>
            <a:r>
              <a:rPr lang="en-US" sz="2000" b="1" dirty="0" err="1">
                <a:solidFill>
                  <a:schemeClr val="bg1"/>
                </a:solidFill>
                <a:latin typeface="IBM Plex Sans" panose="020B0503050203000203" pitchFamily="34" charset="0"/>
              </a:rPr>
              <a:t>val</a:t>
            </a: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 df_0 = </a:t>
            </a:r>
            <a:r>
              <a:rPr lang="en-US" sz="2000" b="1" dirty="0" err="1">
                <a:solidFill>
                  <a:schemeClr val="bg1"/>
                </a:solidFill>
                <a:latin typeface="IBM Plex Sans" panose="020B0503050203000203" pitchFamily="34" charset="0"/>
              </a:rPr>
              <a:t>spark.read.format</a:t>
            </a: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 ("delta"). option ("</a:t>
            </a:r>
            <a:r>
              <a:rPr lang="en-US" sz="2000" b="1" dirty="0" err="1">
                <a:solidFill>
                  <a:schemeClr val="bg1"/>
                </a:solidFill>
                <a:latin typeface="IBM Plex Sans" panose="020B0503050203000203" pitchFamily="34" charset="0"/>
              </a:rPr>
              <a:t>versionAsOf</a:t>
            </a: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", 0).load ("/data/sandbox/education /</a:t>
            </a:r>
            <a:r>
              <a:rPr lang="en-US" sz="2000" b="1" dirty="0" err="1">
                <a:solidFill>
                  <a:schemeClr val="bg1"/>
                </a:solidFill>
                <a:latin typeface="IBM Plex Sans" panose="020B0503050203000203" pitchFamily="34" charset="0"/>
              </a:rPr>
              <a:t>show_delta_version</a:t>
            </a: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301023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r="418" b="15323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626787" y="2536606"/>
            <a:ext cx="11105492" cy="3847244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488137" y="2466706"/>
            <a:ext cx="11105492" cy="3847244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16365" y="2759523"/>
            <a:ext cx="10449035" cy="2754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IBM Plex Sans" panose="020B0503050203000203" pitchFamily="34" charset="0"/>
              </a:rPr>
              <a:t>table_identifier</a:t>
            </a:r>
            <a:endParaRPr lang="en-US" sz="2000" dirty="0">
              <a:latin typeface="IBM Plex Sans" panose="020B0503050203000203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000" dirty="0">
                <a:latin typeface="IBM Plex Sans" panose="020B0503050203000203" pitchFamily="34" charset="0"/>
              </a:rPr>
              <a:t>[</a:t>
            </a:r>
            <a:r>
              <a:rPr lang="en-US" sz="2000" dirty="0" err="1">
                <a:latin typeface="IBM Plex Sans" panose="020B0503050203000203" pitchFamily="34" charset="0"/>
              </a:rPr>
              <a:t>database_name</a:t>
            </a:r>
            <a:r>
              <a:rPr lang="en-US" sz="2000" dirty="0">
                <a:latin typeface="IBM Plex Sans" panose="020B0503050203000203" pitchFamily="34" charset="0"/>
              </a:rPr>
              <a:t>.] </a:t>
            </a:r>
            <a:r>
              <a:rPr lang="en-US" sz="2000" dirty="0" err="1">
                <a:latin typeface="IBM Plex Sans" panose="020B0503050203000203" pitchFamily="34" charset="0"/>
              </a:rPr>
              <a:t>table_name</a:t>
            </a:r>
            <a:r>
              <a:rPr lang="en-US" sz="2000" dirty="0">
                <a:latin typeface="IBM Plex Sans" panose="020B0503050203000203" pitchFamily="34" charset="0"/>
              </a:rPr>
              <a:t>: A table name, optionally qualified with a database name.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latin typeface="IBM Plex Sans" panose="020B0503050203000203" pitchFamily="34" charset="0"/>
              </a:rPr>
              <a:t>delta.`&lt;path-to-table&gt;` : The location of an existing Delta table.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IBM Plex Sans" panose="020B0503050203000203" pitchFamily="34" charset="0"/>
              </a:rPr>
              <a:t>RETAIN </a:t>
            </a:r>
            <a:r>
              <a:rPr lang="en-US" sz="2000" dirty="0" err="1">
                <a:latin typeface="IBM Plex Sans" panose="020B0503050203000203" pitchFamily="34" charset="0"/>
              </a:rPr>
              <a:t>num</a:t>
            </a:r>
            <a:r>
              <a:rPr lang="en-US" sz="2000" dirty="0">
                <a:latin typeface="IBM Plex Sans" panose="020B0503050203000203" pitchFamily="34" charset="0"/>
              </a:rPr>
              <a:t> HOURS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latin typeface="IBM Plex Sans" panose="020B0503050203000203" pitchFamily="34" charset="0"/>
              </a:rPr>
              <a:t>The retention threshold.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IBM Plex Sans" panose="020B0503050203000203" pitchFamily="34" charset="0"/>
              </a:rPr>
              <a:t>DRY RUN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latin typeface="IBM Plex Sans" panose="020B0503050203000203" pitchFamily="34" charset="0"/>
              </a:rPr>
              <a:t>Return a list of files to be deleted.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88137" y="1219007"/>
            <a:ext cx="11244142" cy="513797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Google Shape;258;p5"/>
          <p:cNvSpPr txBox="1">
            <a:spLocks noGrp="1"/>
          </p:cNvSpPr>
          <p:nvPr>
            <p:ph type="title"/>
          </p:nvPr>
        </p:nvSpPr>
        <p:spPr>
          <a:xfrm>
            <a:off x="436221" y="170755"/>
            <a:ext cx="7777748" cy="86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en-US" b="1" dirty="0">
                <a:solidFill>
                  <a:schemeClr val="bg1"/>
                </a:solidFill>
                <a:latin typeface="IBM Plex Mono" panose="020B0509050203000203" pitchFamily="49" charset="-52"/>
              </a:rPr>
              <a:t>Vacuum</a:t>
            </a:r>
            <a:endParaRPr lang="ru-RU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8155" y="1331526"/>
            <a:ext cx="640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IBM Plex Sans Medium" panose="020B0603050203000203" pitchFamily="34" charset="0"/>
              </a:rPr>
              <a:t>VACUUM </a:t>
            </a:r>
            <a:r>
              <a:rPr lang="en-US" dirty="0" err="1">
                <a:solidFill>
                  <a:schemeClr val="bg1"/>
                </a:solidFill>
                <a:latin typeface="IBM Plex Sans Medium" panose="020B0603050203000203" pitchFamily="34" charset="0"/>
              </a:rPr>
              <a:t>table_identifier</a:t>
            </a:r>
            <a:r>
              <a:rPr lang="en-US" dirty="0">
                <a:solidFill>
                  <a:schemeClr val="bg1"/>
                </a:solidFill>
                <a:latin typeface="IBM Plex Sans Medium" panose="020B0603050203000203" pitchFamily="34" charset="0"/>
              </a:rPr>
              <a:t> [RETAIN </a:t>
            </a:r>
            <a:r>
              <a:rPr lang="en-US" dirty="0" err="1">
                <a:solidFill>
                  <a:schemeClr val="bg1"/>
                </a:solidFill>
                <a:latin typeface="IBM Plex Sans Medium" panose="020B0603050203000203" pitchFamily="34" charset="0"/>
              </a:rPr>
              <a:t>num</a:t>
            </a:r>
            <a:r>
              <a:rPr lang="en-US" dirty="0">
                <a:solidFill>
                  <a:schemeClr val="bg1"/>
                </a:solidFill>
                <a:latin typeface="IBM Plex Sans Medium" panose="020B0603050203000203" pitchFamily="34" charset="0"/>
              </a:rPr>
              <a:t> HOURS] [DRY RUN]</a:t>
            </a:r>
            <a:endParaRPr lang="ru-RU" dirty="0">
              <a:solidFill>
                <a:schemeClr val="bg1"/>
              </a:solidFill>
              <a:latin typeface="IBM Plex Sans Medium" panose="020B06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11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r="418" b="15323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565827" y="2536606"/>
            <a:ext cx="3434673" cy="3847244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427177" y="2466706"/>
            <a:ext cx="3434673" cy="3847244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5827" y="2759523"/>
            <a:ext cx="3054595" cy="313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Что это? </a:t>
            </a:r>
            <a:endParaRPr lang="en-US" sz="2000" b="1" dirty="0">
              <a:solidFill>
                <a:srgbClr val="FF0000"/>
              </a:solidFill>
              <a:latin typeface="IBM Plex Sans" panose="020B0503050203000203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000" dirty="0">
                <a:latin typeface="IBM Plex Sans" panose="020B0503050203000203" pitchFamily="34" charset="0"/>
              </a:rPr>
              <a:t>еще нет инструмента для скачивания данных и создания дельта таблиц в </a:t>
            </a:r>
            <a:r>
              <a:rPr lang="ru-RU" sz="2000" dirty="0" err="1">
                <a:latin typeface="IBM Plex Sans" panose="020B0503050203000203" pitchFamily="34" charset="0"/>
              </a:rPr>
              <a:t>хайве</a:t>
            </a:r>
            <a:r>
              <a:rPr lang="ru-RU" sz="2000" dirty="0">
                <a:latin typeface="IBM Plex Sans" panose="020B0503050203000203" pitchFamily="34" charset="0"/>
              </a:rPr>
              <a:t> 3+,</a:t>
            </a:r>
          </a:p>
          <a:p>
            <a:pPr>
              <a:lnSpc>
                <a:spcPts val="3000"/>
              </a:lnSpc>
            </a:pPr>
            <a:endParaRPr lang="ru-RU" sz="2000" dirty="0">
              <a:latin typeface="IBM Plex Sans" panose="020B0503050203000203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000" dirty="0">
                <a:latin typeface="IBM Plex Sans" panose="020B0503050203000203" pitchFamily="34" charset="0"/>
              </a:rPr>
              <a:t>пришлось разработать свою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258;p5"/>
          <p:cNvSpPr txBox="1">
            <a:spLocks noGrp="1"/>
          </p:cNvSpPr>
          <p:nvPr>
            <p:ph type="title"/>
          </p:nvPr>
        </p:nvSpPr>
        <p:spPr>
          <a:xfrm>
            <a:off x="436220" y="170754"/>
            <a:ext cx="9233559" cy="213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b="1" dirty="0">
                <a:solidFill>
                  <a:schemeClr val="bg1"/>
                </a:solidFill>
                <a:latin typeface="IBM Plex Mono" panose="020B0509050203000203" pitchFamily="49" charset="-52"/>
              </a:rPr>
              <a:t>Наш </a:t>
            </a:r>
            <a:r>
              <a:rPr lang="ru-RU" b="1" dirty="0" err="1">
                <a:solidFill>
                  <a:schemeClr val="bg1"/>
                </a:solidFill>
                <a:latin typeface="IBM Plex Mono" panose="020B0509050203000203" pitchFamily="49" charset="-52"/>
              </a:rPr>
              <a:t>мирроринг</a:t>
            </a:r>
            <a:r>
              <a:rPr lang="ru-RU" b="1" dirty="0">
                <a:solidFill>
                  <a:srgbClr val="FF0000"/>
                </a:solidFill>
                <a:latin typeface="IBM Plex Mono" panose="020B0509050203000203" pitchFamily="49" charset="-52"/>
              </a:rPr>
              <a:t>:</a:t>
            </a:r>
            <a:r>
              <a:rPr lang="ru-RU" b="1" dirty="0">
                <a:solidFill>
                  <a:schemeClr val="bg1"/>
                </a:solidFill>
                <a:latin typeface="IBM Plex Mono" panose="020B0509050203000203" pitchFamily="49" charset="-52"/>
              </a:rPr>
              <a:t> общая библиотека </a:t>
            </a:r>
            <a:r>
              <a:rPr lang="ru-RU" b="1" dirty="0">
                <a:solidFill>
                  <a:srgbClr val="FF0000"/>
                </a:solidFill>
                <a:latin typeface="IBM Plex Mono" panose="020B0509050203000203" pitchFamily="49" charset="-52"/>
              </a:rPr>
              <a:t>для обновления </a:t>
            </a:r>
            <a:r>
              <a:rPr lang="ru-RU" b="1" dirty="0">
                <a:solidFill>
                  <a:schemeClr val="bg1"/>
                </a:solidFill>
                <a:latin typeface="IBM Plex Mono" panose="020B0509050203000203" pitchFamily="49" charset="-52"/>
              </a:rPr>
              <a:t>таблиц</a:t>
            </a:r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4569391" y="2536606"/>
            <a:ext cx="3434673" cy="3847244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4430741" y="2466706"/>
            <a:ext cx="3434673" cy="3847244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8532672" y="2536606"/>
            <a:ext cx="3434673" cy="3847244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с двумя усеченными противолежащими углами 18"/>
          <p:cNvSpPr/>
          <p:nvPr/>
        </p:nvSpPr>
        <p:spPr>
          <a:xfrm>
            <a:off x="8394022" y="2466706"/>
            <a:ext cx="3434673" cy="3847244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538339" y="2759523"/>
            <a:ext cx="324463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Как запускать? </a:t>
            </a:r>
            <a:endParaRPr lang="en-US" sz="2000" b="1" dirty="0">
              <a:solidFill>
                <a:srgbClr val="FF0000"/>
              </a:solidFill>
              <a:latin typeface="IBM Plex Sans" panose="020B0503050203000203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000" dirty="0">
                <a:latin typeface="IBM Plex Sans" panose="020B0503050203000203" pitchFamily="34" charset="0"/>
              </a:rPr>
              <a:t>Вставляешь </a:t>
            </a:r>
            <a:r>
              <a:rPr lang="en-US" sz="2000" dirty="0">
                <a:latin typeface="IBM Plex Sans" panose="020B0503050203000203" pitchFamily="34" charset="0"/>
              </a:rPr>
              <a:t>spark-submit </a:t>
            </a:r>
            <a:r>
              <a:rPr lang="ru-RU" sz="2000" dirty="0">
                <a:latin typeface="IBM Plex Sans" panose="020B0503050203000203" pitchFamily="34" charset="0"/>
              </a:rPr>
              <a:t>с </a:t>
            </a:r>
            <a:r>
              <a:rPr lang="en-US" sz="2000" dirty="0">
                <a:latin typeface="IBM Plex Sans" panose="020B0503050203000203" pitchFamily="34" charset="0"/>
              </a:rPr>
              <a:t>jar </a:t>
            </a:r>
            <a:r>
              <a:rPr lang="ru-RU" sz="2000" dirty="0">
                <a:latin typeface="IBM Plex Sans" panose="020B0503050203000203" pitchFamily="34" charset="0"/>
              </a:rPr>
              <a:t>файлом в </a:t>
            </a:r>
            <a:r>
              <a:rPr lang="ru-RU" sz="2000" dirty="0" err="1">
                <a:latin typeface="IBM Plex Sans" panose="020B0503050203000203" pitchFamily="34" charset="0"/>
              </a:rPr>
              <a:t>айрфлоу</a:t>
            </a:r>
            <a:r>
              <a:rPr lang="ru-RU" sz="2000" dirty="0">
                <a:latin typeface="IBM Plex Sans" panose="020B0503050203000203" pitchFamily="34" charset="0"/>
              </a:rPr>
              <a:t> </a:t>
            </a:r>
            <a:r>
              <a:rPr lang="en-US" sz="2000" dirty="0">
                <a:latin typeface="IBM Plex Sans" panose="020B0503050203000203" pitchFamily="34" charset="0"/>
              </a:rPr>
              <a:t>spark operator </a:t>
            </a:r>
            <a:r>
              <a:rPr lang="ru-RU" sz="2000" dirty="0">
                <a:latin typeface="IBM Plex Sans" panose="020B0503050203000203" pitchFamily="34" charset="0"/>
              </a:rPr>
              <a:t>или просто запускаешь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64409" y="2759523"/>
            <a:ext cx="324463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Что делает? </a:t>
            </a:r>
            <a:endParaRPr lang="en-US" sz="2000" b="1" dirty="0">
              <a:solidFill>
                <a:srgbClr val="FF0000"/>
              </a:solidFill>
              <a:latin typeface="IBM Plex Sans" panose="020B0503050203000203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000" dirty="0">
                <a:latin typeface="IBM Plex Sans" panose="020B0503050203000203" pitchFamily="34" charset="0"/>
              </a:rPr>
              <a:t>скачивает данные используя </a:t>
            </a:r>
            <a:r>
              <a:rPr lang="ru-RU" sz="2000" dirty="0" err="1">
                <a:latin typeface="IBM Plex Sans" panose="020B0503050203000203" pitchFamily="34" charset="0"/>
              </a:rPr>
              <a:t>jdbc</a:t>
            </a:r>
            <a:r>
              <a:rPr lang="ru-RU" sz="2000" dirty="0">
                <a:latin typeface="IBM Plex Sans" panose="020B0503050203000203" pitchFamily="34" charset="0"/>
              </a:rPr>
              <a:t> и создает(либо не создает) таблицу в </a:t>
            </a:r>
            <a:r>
              <a:rPr lang="ru-RU" sz="2000" dirty="0" err="1">
                <a:latin typeface="IBM Plex Sans" panose="020B0503050203000203" pitchFamily="34" charset="0"/>
              </a:rPr>
              <a:t>хайве</a:t>
            </a:r>
            <a:r>
              <a:rPr lang="ru-RU" sz="2000" dirty="0">
                <a:latin typeface="IBM Plex Sans" panose="020B050305020300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4861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0" y="0"/>
            <a:ext cx="10303099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" t="18824" r="33559" b="15480"/>
          <a:stretch/>
        </p:blipFill>
        <p:spPr>
          <a:xfrm>
            <a:off x="7620" y="0"/>
            <a:ext cx="12184380" cy="6858000"/>
          </a:xfrm>
          <a:prstGeom prst="rect">
            <a:avLst/>
          </a:prstGeom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579120" y="1986989"/>
            <a:ext cx="8420100" cy="2463092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06025" y="2390318"/>
            <a:ext cx="6677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IBM Plex Sans" panose="020B0503050203000203" pitchFamily="34" charset="0"/>
              </a:rPr>
              <a:t>Будет тут:</a:t>
            </a:r>
            <a:endParaRPr lang="en-US" dirty="0">
              <a:latin typeface="IBM Plex Sans" panose="020B0503050203000203" pitchFamily="34" charset="0"/>
            </a:endParaRPr>
          </a:p>
        </p:txBody>
      </p:sp>
      <p:sp>
        <p:nvSpPr>
          <p:cNvPr id="12" name="Google Shape;258;p5"/>
          <p:cNvSpPr txBox="1">
            <a:spLocks/>
          </p:cNvSpPr>
          <p:nvPr/>
        </p:nvSpPr>
        <p:spPr>
          <a:xfrm>
            <a:off x="488138" y="402034"/>
            <a:ext cx="7025182" cy="10533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en-US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  <a:t>Source code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8138" y="6156960"/>
            <a:ext cx="11265912" cy="21336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20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17384"/>
          <a:stretch/>
        </p:blipFill>
        <p:spPr>
          <a:xfrm>
            <a:off x="-1" y="-33454"/>
            <a:ext cx="12192001" cy="6891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258;p5"/>
          <p:cNvSpPr txBox="1">
            <a:spLocks noGrp="1"/>
          </p:cNvSpPr>
          <p:nvPr>
            <p:ph type="title"/>
          </p:nvPr>
        </p:nvSpPr>
        <p:spPr>
          <a:xfrm>
            <a:off x="436221" y="497256"/>
            <a:ext cx="7777748" cy="86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b="1" dirty="0">
                <a:solidFill>
                  <a:schemeClr val="bg1"/>
                </a:solidFill>
                <a:latin typeface="IBM Plex Mono" panose="020B0509050203000203" pitchFamily="49" charset="-52"/>
              </a:rPr>
              <a:t>Пример </a:t>
            </a:r>
            <a:r>
              <a:rPr lang="en-US" b="1" dirty="0">
                <a:solidFill>
                  <a:schemeClr val="bg1"/>
                </a:solidFill>
                <a:latin typeface="IBM Plex Mono" panose="020B0509050203000203" pitchFamily="49" charset="-52"/>
              </a:rPr>
              <a:t>spark-submit</a:t>
            </a:r>
            <a:endParaRPr lang="en-US" sz="5000" b="1" dirty="0">
              <a:solidFill>
                <a:srgbClr val="FF0000"/>
              </a:solidFill>
              <a:latin typeface="IBM Plex Mono" panose="020B0509050203000203" pitchFamily="49" charset="-52"/>
            </a:endParaRPr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579120" y="2021473"/>
            <a:ext cx="11125200" cy="4354715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76344" y="2273084"/>
            <a:ext cx="10507936" cy="276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spark-submit --master yarn --name 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job_name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 --deploy-mode cluster /path/to/jars/deltaflow_2.12-0.2.jar </a:t>
            </a:r>
          </a:p>
          <a:p>
            <a:pPr>
              <a:lnSpc>
                <a:spcPts val="3000"/>
              </a:lnSpc>
            </a:pP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typeload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==ONE_DAY_PART tab==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table_name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splitby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==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split_field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 </a:t>
            </a:r>
          </a:p>
          <a:p>
            <a:pPr>
              <a:lnSpc>
                <a:spcPts val="3000"/>
              </a:lnSpc>
            </a:pP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numpart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==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num_part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calc_min_dt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==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mndt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calc_max_dt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==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mxdt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dtflt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==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filter_field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path_to_save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==/path/to/table 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exec_date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=={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exec_date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} 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jdbcUrl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==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jdbc:jtds:sqlserver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://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host.domain;instance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=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instance;domain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=domain;useNTLMv2=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true;databasename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=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db_name;user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=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user_name;password</a:t>
            </a:r>
            <a:r>
              <a:rPr lang="en-US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=</a:t>
            </a:r>
            <a:r>
              <a:rPr lang="en-US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pwd</a:t>
            </a:r>
            <a:endParaRPr lang="en-US" sz="2200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54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0664" y="1974138"/>
            <a:ext cx="11018896" cy="3923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6221" y="1821738"/>
            <a:ext cx="11177510" cy="3923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22514" y="2110705"/>
            <a:ext cx="113968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IBM Plex Sans" panose="020B0503050203000203" pitchFamily="34" charset="0"/>
              </a:rPr>
              <a:t>Какие есть режимы?</a:t>
            </a:r>
          </a:p>
          <a:p>
            <a:r>
              <a:rPr lang="ru-RU" sz="2200" b="1" dirty="0">
                <a:solidFill>
                  <a:srgbClr val="FF0000"/>
                </a:solidFill>
                <a:latin typeface="IBM Plex Sans" panose="020B0503050203000203" pitchFamily="34" charset="0"/>
              </a:rPr>
              <a:t> </a:t>
            </a:r>
          </a:p>
          <a:p>
            <a:r>
              <a:rPr lang="ru-RU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1. Перезапись таблицы</a:t>
            </a:r>
          </a:p>
          <a:p>
            <a:r>
              <a:rPr lang="ru-RU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2. Перезапись с использованием выгрузки и записи в n потоков</a:t>
            </a:r>
          </a:p>
          <a:p>
            <a:r>
              <a:rPr lang="ru-RU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3. Добавление записи "вниз"</a:t>
            </a:r>
          </a:p>
          <a:p>
            <a:r>
              <a:rPr lang="ru-RU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4. Добавление записи "вниз" с использованием выгрузки и записи в n потоков</a:t>
            </a:r>
          </a:p>
          <a:p>
            <a:r>
              <a:rPr lang="ru-RU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5. Применение фильтра на источнике и добавление только выбранных записей </a:t>
            </a:r>
          </a:p>
          <a:p>
            <a:r>
              <a:rPr lang="ru-RU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с использованием выгрузки и записи в n потоков</a:t>
            </a:r>
          </a:p>
          <a:p>
            <a:r>
              <a:rPr lang="ru-RU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6. Выбор одного дня и перезапись </a:t>
            </a:r>
            <a:r>
              <a:rPr lang="ru-RU" sz="2200" dirty="0" err="1">
                <a:solidFill>
                  <a:schemeClr val="bg1"/>
                </a:solidFill>
                <a:latin typeface="IBM Plex Sans" panose="020B0503050203000203" pitchFamily="34" charset="0"/>
              </a:rPr>
              <a:t>партиции</a:t>
            </a:r>
            <a:r>
              <a:rPr lang="ru-RU" sz="2200" dirty="0">
                <a:solidFill>
                  <a:schemeClr val="bg1"/>
                </a:solidFill>
                <a:latin typeface="IBM Plex Sans" panose="020B0503050203000203" pitchFamily="34" charset="0"/>
              </a:rPr>
              <a:t> в хранилище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Google Shape;258;p5"/>
          <p:cNvSpPr txBox="1">
            <a:spLocks noGrp="1"/>
          </p:cNvSpPr>
          <p:nvPr>
            <p:ph type="title"/>
          </p:nvPr>
        </p:nvSpPr>
        <p:spPr>
          <a:xfrm>
            <a:off x="436220" y="708971"/>
            <a:ext cx="8707779" cy="86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b="1" dirty="0">
                <a:solidFill>
                  <a:schemeClr val="bg1"/>
                </a:solidFill>
                <a:latin typeface="IBM Plex Mono" panose="020B0509050203000203" pitchFamily="49" charset="-52"/>
              </a:rPr>
              <a:t>ТИПЫ </a:t>
            </a:r>
            <a:r>
              <a:rPr lang="ru-RU" b="1" dirty="0">
                <a:solidFill>
                  <a:srgbClr val="FF0000"/>
                </a:solidFill>
                <a:latin typeface="IBM Plex Mono" panose="020B0509050203000203" pitchFamily="49" charset="-52"/>
              </a:rPr>
              <a:t>ВЫГРУЗКИ</a:t>
            </a:r>
            <a:endParaRPr lang="en-US" sz="5000" b="1" dirty="0">
              <a:solidFill>
                <a:srgbClr val="FF0000"/>
              </a:solidFill>
              <a:latin typeface="IBM Plex Mono" panose="020B0509050203000203" pitchFamily="49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23310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626787" y="2461571"/>
            <a:ext cx="8433393" cy="3962400"/>
          </a:xfrm>
          <a:prstGeom prst="snip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488137" y="2391671"/>
            <a:ext cx="8433393" cy="3962400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2789" y="2752017"/>
            <a:ext cx="638619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latin typeface="IBM Plex Sans" panose="020B0503050203000203" pitchFamily="34" charset="0"/>
              </a:rPr>
              <a:t>typeload</a:t>
            </a:r>
            <a:r>
              <a:rPr lang="ru-RU" sz="2200" dirty="0">
                <a:latin typeface="IBM Plex Sans" panose="020B0503050203000203" pitchFamily="34" charset="0"/>
              </a:rPr>
              <a:t> - тип выгрузки</a:t>
            </a:r>
          </a:p>
          <a:p>
            <a:endParaRPr lang="ru-RU" sz="2200" dirty="0">
              <a:latin typeface="IBM Plex Sans" panose="020B0503050203000203" pitchFamily="34" charset="0"/>
            </a:endParaRPr>
          </a:p>
          <a:p>
            <a:r>
              <a:rPr lang="ru-RU" sz="2200" dirty="0" err="1">
                <a:latin typeface="IBM Plex Sans" panose="020B0503050203000203" pitchFamily="34" charset="0"/>
              </a:rPr>
              <a:t>tab</a:t>
            </a:r>
            <a:r>
              <a:rPr lang="ru-RU" sz="2200" dirty="0">
                <a:latin typeface="IBM Plex Sans" panose="020B0503050203000203" pitchFamily="34" charset="0"/>
              </a:rPr>
              <a:t> - таблица для </a:t>
            </a:r>
            <a:r>
              <a:rPr lang="ru-RU" sz="2200" dirty="0" err="1">
                <a:latin typeface="IBM Plex Sans" panose="020B0503050203000203" pitchFamily="34" charset="0"/>
              </a:rPr>
              <a:t>мирорринга</a:t>
            </a:r>
            <a:endParaRPr lang="ru-RU" sz="2200" dirty="0">
              <a:latin typeface="IBM Plex Sans" panose="020B0503050203000203" pitchFamily="34" charset="0"/>
            </a:endParaRPr>
          </a:p>
          <a:p>
            <a:endParaRPr lang="ru-RU" sz="2200" dirty="0">
              <a:latin typeface="IBM Plex Sans" panose="020B0503050203000203" pitchFamily="34" charset="0"/>
            </a:endParaRPr>
          </a:p>
          <a:p>
            <a:r>
              <a:rPr lang="ru-RU" sz="2200" dirty="0" err="1">
                <a:latin typeface="IBM Plex Sans" panose="020B0503050203000203" pitchFamily="34" charset="0"/>
              </a:rPr>
              <a:t>splitby</a:t>
            </a:r>
            <a:r>
              <a:rPr lang="ru-RU" sz="2200" dirty="0">
                <a:latin typeface="IBM Plex Sans" panose="020B0503050203000203" pitchFamily="34" charset="0"/>
              </a:rPr>
              <a:t> - поле для </a:t>
            </a:r>
            <a:r>
              <a:rPr lang="ru-RU" sz="2200" dirty="0" err="1">
                <a:latin typeface="IBM Plex Sans" panose="020B0503050203000203" pitchFamily="34" charset="0"/>
              </a:rPr>
              <a:t>расщипления</a:t>
            </a:r>
            <a:endParaRPr lang="ru-RU" sz="2200" dirty="0">
              <a:latin typeface="IBM Plex Sans" panose="020B0503050203000203" pitchFamily="34" charset="0"/>
            </a:endParaRPr>
          </a:p>
          <a:p>
            <a:endParaRPr lang="ru-RU" sz="2200" dirty="0">
              <a:latin typeface="IBM Plex Sans" panose="020B0503050203000203" pitchFamily="34" charset="0"/>
            </a:endParaRPr>
          </a:p>
          <a:p>
            <a:r>
              <a:rPr lang="ru-RU" sz="2200" dirty="0" err="1">
                <a:latin typeface="IBM Plex Sans" panose="020B0503050203000203" pitchFamily="34" charset="0"/>
              </a:rPr>
              <a:t>numpart</a:t>
            </a:r>
            <a:r>
              <a:rPr lang="ru-RU" sz="2200" dirty="0">
                <a:latin typeface="IBM Plex Sans" panose="020B0503050203000203" pitchFamily="34" charset="0"/>
              </a:rPr>
              <a:t> - количество </a:t>
            </a:r>
            <a:r>
              <a:rPr lang="ru-RU" sz="2200" dirty="0" err="1">
                <a:latin typeface="IBM Plex Sans" panose="020B0503050203000203" pitchFamily="34" charset="0"/>
              </a:rPr>
              <a:t>паралельных</a:t>
            </a:r>
            <a:r>
              <a:rPr lang="ru-RU" sz="2200" dirty="0">
                <a:latin typeface="IBM Plex Sans" panose="020B0503050203000203" pitchFamily="34" charset="0"/>
              </a:rPr>
              <a:t> запросов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258;p5"/>
          <p:cNvSpPr txBox="1">
            <a:spLocks/>
          </p:cNvSpPr>
          <p:nvPr/>
        </p:nvSpPr>
        <p:spPr>
          <a:xfrm>
            <a:off x="488138" y="402034"/>
            <a:ext cx="7817662" cy="19896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  <a:t>Параметры библиотеки. </a:t>
            </a:r>
            <a:r>
              <a:rPr lang="ru-RU" sz="5000" b="1" dirty="0">
                <a:solidFill>
                  <a:srgbClr val="FF0000"/>
                </a:solidFill>
                <a:latin typeface="IBM Plex Mono" panose="020B0509050203000203" pitchFamily="49" charset="-52"/>
              </a:rPr>
              <a:t>1 часть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85865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626787" y="2461571"/>
            <a:ext cx="8433393" cy="3962400"/>
          </a:xfrm>
          <a:prstGeom prst="snip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488137" y="2391671"/>
            <a:ext cx="8433393" cy="3962400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2789" y="2413522"/>
            <a:ext cx="8108311" cy="3543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sz="2200" dirty="0" err="1">
                <a:latin typeface="IBM Plex Sans" panose="020B0503050203000203" pitchFamily="34" charset="0"/>
              </a:rPr>
              <a:t>calc_min_dt</a:t>
            </a:r>
            <a:r>
              <a:rPr lang="en-US" sz="2200" dirty="0">
                <a:latin typeface="IBM Plex Sans" panose="020B0503050203000203" pitchFamily="34" charset="0"/>
              </a:rPr>
              <a:t> - </a:t>
            </a:r>
            <a:r>
              <a:rPr lang="ru-RU" sz="2200" dirty="0">
                <a:latin typeface="IBM Plex Sans" panose="020B0503050203000203" pitchFamily="34" charset="0"/>
              </a:rPr>
              <a:t>минимальная дата</a:t>
            </a:r>
          </a:p>
          <a:p>
            <a:pPr>
              <a:lnSpc>
                <a:spcPts val="3400"/>
              </a:lnSpc>
            </a:pPr>
            <a:r>
              <a:rPr lang="en-US" sz="2200" dirty="0" err="1">
                <a:latin typeface="IBM Plex Sans" panose="020B0503050203000203" pitchFamily="34" charset="0"/>
              </a:rPr>
              <a:t>calc_max_dt</a:t>
            </a:r>
            <a:r>
              <a:rPr lang="en-US" sz="2200" dirty="0">
                <a:latin typeface="IBM Plex Sans" panose="020B0503050203000203" pitchFamily="34" charset="0"/>
              </a:rPr>
              <a:t> - </a:t>
            </a:r>
            <a:r>
              <a:rPr lang="ru-RU" sz="2200" dirty="0">
                <a:latin typeface="IBM Plex Sans" panose="020B0503050203000203" pitchFamily="34" charset="0"/>
              </a:rPr>
              <a:t>максимальная дата</a:t>
            </a:r>
          </a:p>
          <a:p>
            <a:pPr>
              <a:lnSpc>
                <a:spcPts val="3400"/>
              </a:lnSpc>
            </a:pPr>
            <a:r>
              <a:rPr lang="en-US" sz="2200" dirty="0" err="1">
                <a:latin typeface="IBM Plex Sans" panose="020B0503050203000203" pitchFamily="34" charset="0"/>
              </a:rPr>
              <a:t>dtflt</a:t>
            </a:r>
            <a:r>
              <a:rPr lang="en-US" sz="2200" dirty="0">
                <a:latin typeface="IBM Plex Sans" panose="020B0503050203000203" pitchFamily="34" charset="0"/>
              </a:rPr>
              <a:t> - </a:t>
            </a:r>
            <a:r>
              <a:rPr lang="ru-RU" sz="2200" dirty="0">
                <a:latin typeface="IBM Plex Sans" panose="020B0503050203000203" pitchFamily="34" charset="0"/>
              </a:rPr>
              <a:t>дата фильтрации</a:t>
            </a:r>
          </a:p>
          <a:p>
            <a:pPr>
              <a:lnSpc>
                <a:spcPts val="3400"/>
              </a:lnSpc>
            </a:pPr>
            <a:r>
              <a:rPr lang="en-US" sz="2200" dirty="0" err="1">
                <a:latin typeface="IBM Plex Sans" panose="020B0503050203000203" pitchFamily="34" charset="0"/>
              </a:rPr>
              <a:t>path_to_save</a:t>
            </a:r>
            <a:r>
              <a:rPr lang="en-US" sz="2200" dirty="0">
                <a:latin typeface="IBM Plex Sans" panose="020B0503050203000203" pitchFamily="34" charset="0"/>
              </a:rPr>
              <a:t> - </a:t>
            </a:r>
            <a:r>
              <a:rPr lang="ru-RU" sz="2200" dirty="0">
                <a:latin typeface="IBM Plex Sans" panose="020B0503050203000203" pitchFamily="34" charset="0"/>
              </a:rPr>
              <a:t>путь на </a:t>
            </a:r>
            <a:r>
              <a:rPr lang="en-US" sz="2200" dirty="0" err="1">
                <a:latin typeface="IBM Plex Sans" panose="020B0503050203000203" pitchFamily="34" charset="0"/>
              </a:rPr>
              <a:t>hdfs</a:t>
            </a:r>
            <a:endParaRPr lang="en-US" sz="2200" dirty="0">
              <a:latin typeface="IBM Plex Sans" panose="020B0503050203000203" pitchFamily="34" charset="0"/>
            </a:endParaRPr>
          </a:p>
          <a:p>
            <a:pPr>
              <a:lnSpc>
                <a:spcPts val="3400"/>
              </a:lnSpc>
            </a:pPr>
            <a:r>
              <a:rPr lang="en-US" sz="2200" dirty="0" err="1">
                <a:latin typeface="IBM Plex Sans" panose="020B0503050203000203" pitchFamily="34" charset="0"/>
              </a:rPr>
              <a:t>exec_date</a:t>
            </a:r>
            <a:r>
              <a:rPr lang="en-US" sz="2200" dirty="0">
                <a:latin typeface="IBM Plex Sans" panose="020B0503050203000203" pitchFamily="34" charset="0"/>
              </a:rPr>
              <a:t> - </a:t>
            </a:r>
            <a:r>
              <a:rPr lang="ru-RU" sz="2200" dirty="0">
                <a:latin typeface="IBM Plex Sans" panose="020B0503050203000203" pitchFamily="34" charset="0"/>
              </a:rPr>
              <a:t>для </a:t>
            </a:r>
            <a:r>
              <a:rPr lang="ru-RU" sz="2200" dirty="0" err="1">
                <a:latin typeface="IBM Plex Sans" panose="020B0503050203000203" pitchFamily="34" charset="0"/>
              </a:rPr>
              <a:t>айрфлоу</a:t>
            </a:r>
            <a:endParaRPr lang="ru-RU" sz="2200" dirty="0">
              <a:latin typeface="IBM Plex Sans" panose="020B0503050203000203" pitchFamily="34" charset="0"/>
            </a:endParaRPr>
          </a:p>
          <a:p>
            <a:pPr>
              <a:lnSpc>
                <a:spcPts val="3400"/>
              </a:lnSpc>
            </a:pPr>
            <a:r>
              <a:rPr lang="en-US" sz="2200" dirty="0" err="1">
                <a:latin typeface="IBM Plex Sans" panose="020B0503050203000203" pitchFamily="34" charset="0"/>
              </a:rPr>
              <a:t>jdbcUrl</a:t>
            </a:r>
            <a:r>
              <a:rPr lang="en-US" sz="2200" dirty="0">
                <a:latin typeface="IBM Plex Sans" panose="020B0503050203000203" pitchFamily="34" charset="0"/>
              </a:rPr>
              <a:t>==</a:t>
            </a:r>
            <a:r>
              <a:rPr lang="en-US" sz="2200" dirty="0" err="1">
                <a:latin typeface="IBM Plex Sans" panose="020B0503050203000203" pitchFamily="34" charset="0"/>
              </a:rPr>
              <a:t>jdbc:jtds:sqlserver</a:t>
            </a:r>
            <a:r>
              <a:rPr lang="en-US" sz="2200" dirty="0">
                <a:latin typeface="IBM Plex Sans" panose="020B0503050203000203" pitchFamily="34" charset="0"/>
              </a:rPr>
              <a:t>://</a:t>
            </a:r>
            <a:r>
              <a:rPr lang="en-US" sz="2200" dirty="0" err="1">
                <a:latin typeface="IBM Plex Sans" panose="020B0503050203000203" pitchFamily="34" charset="0"/>
              </a:rPr>
              <a:t>host.domain;instance</a:t>
            </a:r>
            <a:r>
              <a:rPr lang="en-US" sz="2200" dirty="0">
                <a:latin typeface="IBM Plex Sans" panose="020B0503050203000203" pitchFamily="34" charset="0"/>
              </a:rPr>
              <a:t>=</a:t>
            </a:r>
            <a:r>
              <a:rPr lang="en-US" sz="2200" dirty="0" err="1">
                <a:latin typeface="IBM Plex Sans" panose="020B0503050203000203" pitchFamily="34" charset="0"/>
              </a:rPr>
              <a:t>instance;domain</a:t>
            </a:r>
            <a:r>
              <a:rPr lang="en-US" sz="2200" dirty="0">
                <a:latin typeface="IBM Plex Sans" panose="020B0503050203000203" pitchFamily="34" charset="0"/>
              </a:rPr>
              <a:t>=domain;useNTLMv2=</a:t>
            </a:r>
            <a:r>
              <a:rPr lang="en-US" sz="2200" dirty="0" err="1">
                <a:latin typeface="IBM Plex Sans" panose="020B0503050203000203" pitchFamily="34" charset="0"/>
              </a:rPr>
              <a:t>true;databasename</a:t>
            </a:r>
            <a:r>
              <a:rPr lang="en-US" sz="2200" dirty="0">
                <a:latin typeface="IBM Plex Sans" panose="020B0503050203000203" pitchFamily="34" charset="0"/>
              </a:rPr>
              <a:t>=</a:t>
            </a:r>
            <a:r>
              <a:rPr lang="en-US" sz="2200" dirty="0" err="1">
                <a:latin typeface="IBM Plex Sans" panose="020B0503050203000203" pitchFamily="34" charset="0"/>
              </a:rPr>
              <a:t>db_name;user</a:t>
            </a:r>
            <a:r>
              <a:rPr lang="en-US" sz="2200" dirty="0">
                <a:latin typeface="IBM Plex Sans" panose="020B0503050203000203" pitchFamily="34" charset="0"/>
              </a:rPr>
              <a:t>=</a:t>
            </a:r>
            <a:r>
              <a:rPr lang="en-US" sz="2200" dirty="0" err="1">
                <a:latin typeface="IBM Plex Sans" panose="020B0503050203000203" pitchFamily="34" charset="0"/>
              </a:rPr>
              <a:t>user_name;password</a:t>
            </a:r>
            <a:r>
              <a:rPr lang="en-US" sz="2200" dirty="0">
                <a:latin typeface="IBM Plex Sans" panose="020B0503050203000203" pitchFamily="34" charset="0"/>
              </a:rPr>
              <a:t>=</a:t>
            </a:r>
            <a:r>
              <a:rPr lang="en-US" sz="2200" dirty="0" err="1">
                <a:latin typeface="IBM Plex Sans" panose="020B0503050203000203" pitchFamily="34" charset="0"/>
              </a:rPr>
              <a:t>pwd</a:t>
            </a:r>
            <a:endParaRPr lang="en-US" sz="2200" dirty="0">
              <a:latin typeface="IBM Plex Sans" panose="020B050305020300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258;p5"/>
          <p:cNvSpPr txBox="1">
            <a:spLocks/>
          </p:cNvSpPr>
          <p:nvPr/>
        </p:nvSpPr>
        <p:spPr>
          <a:xfrm>
            <a:off x="488138" y="402034"/>
            <a:ext cx="7817662" cy="19896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  <a:t>Параметры библиотеки. </a:t>
            </a:r>
            <a:r>
              <a:rPr lang="ru-RU" sz="5000" b="1" dirty="0">
                <a:solidFill>
                  <a:srgbClr val="FF0000"/>
                </a:solidFill>
                <a:latin typeface="IBM Plex Mono" panose="020B0509050203000203" pitchFamily="49" charset="-52"/>
              </a:rPr>
              <a:t>2 часть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953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17384"/>
          <a:stretch/>
        </p:blipFill>
        <p:spPr>
          <a:xfrm>
            <a:off x="-1" y="-33454"/>
            <a:ext cx="12192001" cy="6891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258;p5"/>
          <p:cNvSpPr txBox="1">
            <a:spLocks noGrp="1"/>
          </p:cNvSpPr>
          <p:nvPr>
            <p:ph type="title"/>
          </p:nvPr>
        </p:nvSpPr>
        <p:spPr>
          <a:xfrm>
            <a:off x="436221" y="170755"/>
            <a:ext cx="7777748" cy="86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en-US" b="1" dirty="0">
                <a:solidFill>
                  <a:schemeClr val="bg1"/>
                </a:solidFill>
                <a:latin typeface="IBM Plex Mono" panose="020B0509050203000203" pitchFamily="49" charset="-52"/>
              </a:rPr>
              <a:t>DELTA LAKE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4400120" y="2057153"/>
            <a:ext cx="3368842" cy="2464047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88042" y="2681042"/>
            <a:ext cx="296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IBM Plex Sans" panose="020B0503050203000203" pitchFamily="34" charset="0"/>
              </a:rPr>
              <a:t>Time travel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568349" y="1962810"/>
            <a:ext cx="3368842" cy="2464047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56271" y="2681042"/>
            <a:ext cx="2960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BM Plex Sans" panose="020B0503050203000203" pitchFamily="34" charset="0"/>
              </a:rPr>
              <a:t>Возможность </a:t>
            </a:r>
            <a:r>
              <a:rPr lang="en-US" sz="2800" b="1" dirty="0">
                <a:solidFill>
                  <a:schemeClr val="bg1"/>
                </a:solidFill>
                <a:latin typeface="IBM Plex Sans" panose="020B0503050203000203" pitchFamily="34" charset="0"/>
              </a:rPr>
              <a:t>ACID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8213969" y="2057153"/>
            <a:ext cx="3368842" cy="2464047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401891" y="2681042"/>
            <a:ext cx="310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BM Plex Sans" panose="020B0503050203000203" pitchFamily="34" charset="0"/>
              </a:rPr>
              <a:t>Чтение и запись </a:t>
            </a:r>
            <a:endParaRPr lang="en-US" sz="2800" b="1" dirty="0">
              <a:solidFill>
                <a:schemeClr val="bg1"/>
              </a:solidFill>
              <a:latin typeface="IBM Plex Sans" panose="020B0503050203000203" pitchFamily="34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IBM Plex Sans" panose="020B0503050203000203" pitchFamily="34" charset="0"/>
              </a:rPr>
              <a:t>с согласованием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08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626787" y="2461571"/>
            <a:ext cx="8433393" cy="3962400"/>
          </a:xfrm>
          <a:prstGeom prst="snip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488137" y="2391671"/>
            <a:ext cx="8433393" cy="3962400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2789" y="2413522"/>
            <a:ext cx="8108311" cy="3543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sz="2200" dirty="0" err="1">
                <a:latin typeface="IBM Plex Sans" panose="020B0503050203000203" pitchFamily="34" charset="0"/>
              </a:rPr>
              <a:t>calc_min_dt</a:t>
            </a:r>
            <a:r>
              <a:rPr lang="en-US" sz="2200" dirty="0">
                <a:latin typeface="IBM Plex Sans" panose="020B0503050203000203" pitchFamily="34" charset="0"/>
              </a:rPr>
              <a:t> - </a:t>
            </a:r>
            <a:r>
              <a:rPr lang="ru-RU" sz="2200" dirty="0">
                <a:latin typeface="IBM Plex Sans" panose="020B0503050203000203" pitchFamily="34" charset="0"/>
              </a:rPr>
              <a:t>минимальная дата</a:t>
            </a:r>
          </a:p>
          <a:p>
            <a:pPr>
              <a:lnSpc>
                <a:spcPts val="3400"/>
              </a:lnSpc>
            </a:pPr>
            <a:r>
              <a:rPr lang="en-US" sz="2200" dirty="0" err="1">
                <a:latin typeface="IBM Plex Sans" panose="020B0503050203000203" pitchFamily="34" charset="0"/>
              </a:rPr>
              <a:t>calc_max_dt</a:t>
            </a:r>
            <a:r>
              <a:rPr lang="en-US" sz="2200" dirty="0">
                <a:latin typeface="IBM Plex Sans" panose="020B0503050203000203" pitchFamily="34" charset="0"/>
              </a:rPr>
              <a:t> - </a:t>
            </a:r>
            <a:r>
              <a:rPr lang="ru-RU" sz="2200" dirty="0">
                <a:latin typeface="IBM Plex Sans" panose="020B0503050203000203" pitchFamily="34" charset="0"/>
              </a:rPr>
              <a:t>максимальная дата</a:t>
            </a:r>
          </a:p>
          <a:p>
            <a:pPr>
              <a:lnSpc>
                <a:spcPts val="3400"/>
              </a:lnSpc>
            </a:pPr>
            <a:r>
              <a:rPr lang="en-US" sz="2200" dirty="0" err="1">
                <a:latin typeface="IBM Plex Sans" panose="020B0503050203000203" pitchFamily="34" charset="0"/>
              </a:rPr>
              <a:t>dtflt</a:t>
            </a:r>
            <a:r>
              <a:rPr lang="en-US" sz="2200" dirty="0">
                <a:latin typeface="IBM Plex Sans" panose="020B0503050203000203" pitchFamily="34" charset="0"/>
              </a:rPr>
              <a:t> - </a:t>
            </a:r>
            <a:r>
              <a:rPr lang="ru-RU" sz="2200" dirty="0">
                <a:latin typeface="IBM Plex Sans" panose="020B0503050203000203" pitchFamily="34" charset="0"/>
              </a:rPr>
              <a:t>дата фильтрации</a:t>
            </a:r>
          </a:p>
          <a:p>
            <a:pPr>
              <a:lnSpc>
                <a:spcPts val="3400"/>
              </a:lnSpc>
            </a:pPr>
            <a:r>
              <a:rPr lang="en-US" sz="2200" dirty="0" err="1">
                <a:latin typeface="IBM Plex Sans" panose="020B0503050203000203" pitchFamily="34" charset="0"/>
              </a:rPr>
              <a:t>path_to_save</a:t>
            </a:r>
            <a:r>
              <a:rPr lang="en-US" sz="2200" dirty="0">
                <a:latin typeface="IBM Plex Sans" panose="020B0503050203000203" pitchFamily="34" charset="0"/>
              </a:rPr>
              <a:t> - </a:t>
            </a:r>
            <a:r>
              <a:rPr lang="ru-RU" sz="2200" dirty="0">
                <a:latin typeface="IBM Plex Sans" panose="020B0503050203000203" pitchFamily="34" charset="0"/>
              </a:rPr>
              <a:t>путь на </a:t>
            </a:r>
            <a:r>
              <a:rPr lang="en-US" sz="2200" dirty="0" err="1">
                <a:latin typeface="IBM Plex Sans" panose="020B0503050203000203" pitchFamily="34" charset="0"/>
              </a:rPr>
              <a:t>hdfs</a:t>
            </a:r>
            <a:endParaRPr lang="en-US" sz="2200" dirty="0">
              <a:latin typeface="IBM Plex Sans" panose="020B0503050203000203" pitchFamily="34" charset="0"/>
            </a:endParaRPr>
          </a:p>
          <a:p>
            <a:pPr>
              <a:lnSpc>
                <a:spcPts val="3400"/>
              </a:lnSpc>
            </a:pPr>
            <a:r>
              <a:rPr lang="en-US" sz="2200" dirty="0" err="1">
                <a:latin typeface="IBM Plex Sans" panose="020B0503050203000203" pitchFamily="34" charset="0"/>
              </a:rPr>
              <a:t>exec_date</a:t>
            </a:r>
            <a:r>
              <a:rPr lang="en-US" sz="2200" dirty="0">
                <a:latin typeface="IBM Plex Sans" panose="020B0503050203000203" pitchFamily="34" charset="0"/>
              </a:rPr>
              <a:t> - </a:t>
            </a:r>
            <a:r>
              <a:rPr lang="ru-RU" sz="2200" dirty="0">
                <a:latin typeface="IBM Plex Sans" panose="020B0503050203000203" pitchFamily="34" charset="0"/>
              </a:rPr>
              <a:t>для </a:t>
            </a:r>
            <a:r>
              <a:rPr lang="ru-RU" sz="2200" dirty="0" err="1">
                <a:latin typeface="IBM Plex Sans" panose="020B0503050203000203" pitchFamily="34" charset="0"/>
              </a:rPr>
              <a:t>айрфлоу</a:t>
            </a:r>
            <a:endParaRPr lang="ru-RU" sz="2200" dirty="0">
              <a:latin typeface="IBM Plex Sans" panose="020B0503050203000203" pitchFamily="34" charset="0"/>
            </a:endParaRPr>
          </a:p>
          <a:p>
            <a:pPr>
              <a:lnSpc>
                <a:spcPts val="3400"/>
              </a:lnSpc>
            </a:pPr>
            <a:r>
              <a:rPr lang="en-US" sz="2200" dirty="0" err="1">
                <a:latin typeface="IBM Plex Sans" panose="020B0503050203000203" pitchFamily="34" charset="0"/>
              </a:rPr>
              <a:t>jdbcUrl</a:t>
            </a:r>
            <a:r>
              <a:rPr lang="en-US" sz="2200" dirty="0">
                <a:latin typeface="IBM Plex Sans" panose="020B0503050203000203" pitchFamily="34" charset="0"/>
              </a:rPr>
              <a:t>==</a:t>
            </a:r>
            <a:r>
              <a:rPr lang="en-US" sz="2200" dirty="0" err="1">
                <a:latin typeface="IBM Plex Sans" panose="020B0503050203000203" pitchFamily="34" charset="0"/>
              </a:rPr>
              <a:t>jdbc:jtds:sqlserver</a:t>
            </a:r>
            <a:r>
              <a:rPr lang="en-US" sz="2200" dirty="0">
                <a:latin typeface="IBM Plex Sans" panose="020B0503050203000203" pitchFamily="34" charset="0"/>
              </a:rPr>
              <a:t>://</a:t>
            </a:r>
            <a:r>
              <a:rPr lang="en-US" sz="2200" dirty="0" err="1">
                <a:latin typeface="IBM Plex Sans" panose="020B0503050203000203" pitchFamily="34" charset="0"/>
              </a:rPr>
              <a:t>host.domain;instance</a:t>
            </a:r>
            <a:r>
              <a:rPr lang="en-US" sz="2200" dirty="0">
                <a:latin typeface="IBM Plex Sans" panose="020B0503050203000203" pitchFamily="34" charset="0"/>
              </a:rPr>
              <a:t>=</a:t>
            </a:r>
            <a:r>
              <a:rPr lang="en-US" sz="2200" dirty="0" err="1">
                <a:latin typeface="IBM Plex Sans" panose="020B0503050203000203" pitchFamily="34" charset="0"/>
              </a:rPr>
              <a:t>instance;domain</a:t>
            </a:r>
            <a:r>
              <a:rPr lang="en-US" sz="2200" dirty="0">
                <a:latin typeface="IBM Plex Sans" panose="020B0503050203000203" pitchFamily="34" charset="0"/>
              </a:rPr>
              <a:t>=domain;useNTLMv2=</a:t>
            </a:r>
            <a:r>
              <a:rPr lang="en-US" sz="2200" dirty="0" err="1">
                <a:latin typeface="IBM Plex Sans" panose="020B0503050203000203" pitchFamily="34" charset="0"/>
              </a:rPr>
              <a:t>true;databasename</a:t>
            </a:r>
            <a:r>
              <a:rPr lang="en-US" sz="2200" dirty="0">
                <a:latin typeface="IBM Plex Sans" panose="020B0503050203000203" pitchFamily="34" charset="0"/>
              </a:rPr>
              <a:t>=</a:t>
            </a:r>
            <a:r>
              <a:rPr lang="en-US" sz="2200" dirty="0" err="1">
                <a:latin typeface="IBM Plex Sans" panose="020B0503050203000203" pitchFamily="34" charset="0"/>
              </a:rPr>
              <a:t>db_name;user</a:t>
            </a:r>
            <a:r>
              <a:rPr lang="en-US" sz="2200" dirty="0">
                <a:latin typeface="IBM Plex Sans" panose="020B0503050203000203" pitchFamily="34" charset="0"/>
              </a:rPr>
              <a:t>=</a:t>
            </a:r>
            <a:r>
              <a:rPr lang="en-US" sz="2200" dirty="0" err="1">
                <a:latin typeface="IBM Plex Sans" panose="020B0503050203000203" pitchFamily="34" charset="0"/>
              </a:rPr>
              <a:t>user_name;password</a:t>
            </a:r>
            <a:r>
              <a:rPr lang="en-US" sz="2200" dirty="0">
                <a:latin typeface="IBM Plex Sans" panose="020B0503050203000203" pitchFamily="34" charset="0"/>
              </a:rPr>
              <a:t>=</a:t>
            </a:r>
            <a:r>
              <a:rPr lang="en-US" sz="2200" dirty="0" err="1">
                <a:latin typeface="IBM Plex Sans" panose="020B0503050203000203" pitchFamily="34" charset="0"/>
              </a:rPr>
              <a:t>pwd</a:t>
            </a:r>
            <a:endParaRPr lang="en-US" sz="2200" dirty="0">
              <a:latin typeface="IBM Plex Sans" panose="020B050305020300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258;p5"/>
          <p:cNvSpPr txBox="1">
            <a:spLocks/>
          </p:cNvSpPr>
          <p:nvPr/>
        </p:nvSpPr>
        <p:spPr>
          <a:xfrm>
            <a:off x="488138" y="402034"/>
            <a:ext cx="7817662" cy="19896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  <a:t>Параметры библиотеки. </a:t>
            </a:r>
            <a:r>
              <a:rPr lang="ru-RU" sz="5000" b="1" dirty="0">
                <a:solidFill>
                  <a:srgbClr val="FF0000"/>
                </a:solidFill>
                <a:latin typeface="IBM Plex Mono" panose="020B0509050203000203" pitchFamily="49" charset="-52"/>
              </a:rPr>
              <a:t>2 часть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08960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626787" y="2461571"/>
            <a:ext cx="8433393" cy="3962400"/>
          </a:xfrm>
          <a:prstGeom prst="snip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488137" y="2391671"/>
            <a:ext cx="8433393" cy="3962400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2789" y="2413522"/>
            <a:ext cx="8108311" cy="223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sz="2200" dirty="0">
                <a:latin typeface="IBM Plex Sans" panose="020B0503050203000203" pitchFamily="34" charset="0"/>
              </a:rPr>
              <a:t>Data Modeling: Business Data Vault vs Anchor </a:t>
            </a:r>
          </a:p>
          <a:p>
            <a:pPr>
              <a:lnSpc>
                <a:spcPts val="3400"/>
              </a:lnSpc>
            </a:pPr>
            <a:r>
              <a:rPr lang="en-US" sz="2200" dirty="0">
                <a:latin typeface="IBM Plex Sans" panose="020B0503050203000203" pitchFamily="34" charset="0"/>
              </a:rPr>
              <a:t>DQ: Anomaly and Statistics</a:t>
            </a:r>
          </a:p>
          <a:p>
            <a:pPr>
              <a:lnSpc>
                <a:spcPts val="3400"/>
              </a:lnSpc>
            </a:pPr>
            <a:r>
              <a:rPr lang="en-US" sz="2200" dirty="0">
                <a:latin typeface="IBM Plex Sans" panose="020B0503050203000203" pitchFamily="34" charset="0"/>
              </a:rPr>
              <a:t>Delta Lake Streaming </a:t>
            </a:r>
          </a:p>
          <a:p>
            <a:pPr>
              <a:lnSpc>
                <a:spcPts val="3400"/>
              </a:lnSpc>
            </a:pPr>
            <a:r>
              <a:rPr lang="en-US" sz="2200" dirty="0" err="1">
                <a:latin typeface="IBM Plex Sans" panose="020B0503050203000203" pitchFamily="34" charset="0"/>
              </a:rPr>
              <a:t>DeltaHouse</a:t>
            </a:r>
            <a:endParaRPr lang="en-US" sz="2200" dirty="0">
              <a:latin typeface="IBM Plex Sans" panose="020B0503050203000203" pitchFamily="34" charset="0"/>
            </a:endParaRPr>
          </a:p>
          <a:p>
            <a:pPr>
              <a:lnSpc>
                <a:spcPts val="3400"/>
              </a:lnSpc>
            </a:pPr>
            <a:r>
              <a:rPr lang="en-US" sz="2200" dirty="0">
                <a:latin typeface="IBM Plex Sans" panose="020B0503050203000203" pitchFamily="34" charset="0"/>
              </a:rPr>
              <a:t>…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258;p5"/>
          <p:cNvSpPr txBox="1">
            <a:spLocks/>
          </p:cNvSpPr>
          <p:nvPr/>
        </p:nvSpPr>
        <p:spPr>
          <a:xfrm>
            <a:off x="488138" y="402034"/>
            <a:ext cx="7817662" cy="19896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  <a:t>Будущее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7471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626787" y="2461571"/>
            <a:ext cx="8433393" cy="3962400"/>
          </a:xfrm>
          <a:prstGeom prst="snip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488137" y="2391671"/>
            <a:ext cx="8433393" cy="3962400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258;p5"/>
          <p:cNvSpPr txBox="1">
            <a:spLocks/>
          </p:cNvSpPr>
          <p:nvPr/>
        </p:nvSpPr>
        <p:spPr>
          <a:xfrm>
            <a:off x="488138" y="402034"/>
            <a:ext cx="7817662" cy="19896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  <a:t>Вакансии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E3BF1F-E3FA-431A-AA86-28AF8AE2D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274" y="3096707"/>
            <a:ext cx="2636811" cy="25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41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626787" y="2461571"/>
            <a:ext cx="8433393" cy="3962400"/>
          </a:xfrm>
          <a:prstGeom prst="snip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488137" y="2391671"/>
            <a:ext cx="8433393" cy="3962400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258;p5"/>
          <p:cNvSpPr txBox="1">
            <a:spLocks/>
          </p:cNvSpPr>
          <p:nvPr/>
        </p:nvSpPr>
        <p:spPr>
          <a:xfrm>
            <a:off x="488138" y="402034"/>
            <a:ext cx="7817662" cy="19896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  <a:t>Вопросы?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7858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4182" y="1974138"/>
            <a:ext cx="10871200" cy="3291228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78114" y="2416975"/>
            <a:ext cx="7126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IBM Plex Sans Medium" panose="020B0603050203000203" pitchFamily="34" charset="0"/>
              </a:rPr>
              <a:t>Apache Iceberg</a:t>
            </a:r>
            <a:endParaRPr lang="ru-RU" sz="2400" b="1" dirty="0">
              <a:solidFill>
                <a:schemeClr val="bg1"/>
              </a:solidFill>
              <a:latin typeface="IBM Plex Sans Medium" panose="020B0603050203000203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IBM Plex Sans Medium" panose="020B0603050203000203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IBM Plex Sans Medium" panose="020B0603050203000203" pitchFamily="34" charset="0"/>
              </a:rPr>
              <a:t>Apache </a:t>
            </a:r>
            <a:r>
              <a:rPr lang="en-US" sz="2400" b="1" dirty="0" err="1">
                <a:solidFill>
                  <a:schemeClr val="bg1"/>
                </a:solidFill>
                <a:latin typeface="IBM Plex Sans Medium" panose="020B0603050203000203" pitchFamily="34" charset="0"/>
              </a:rPr>
              <a:t>Hudi</a:t>
            </a:r>
            <a:endParaRPr lang="ru-RU" sz="2400" b="1" dirty="0">
              <a:solidFill>
                <a:schemeClr val="bg1"/>
              </a:solidFill>
              <a:latin typeface="IBM Plex Sans Medium" panose="020B060305020300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Google Shape;258;p5"/>
          <p:cNvSpPr txBox="1">
            <a:spLocks noGrp="1"/>
          </p:cNvSpPr>
          <p:nvPr>
            <p:ph type="title"/>
          </p:nvPr>
        </p:nvSpPr>
        <p:spPr>
          <a:xfrm>
            <a:off x="436221" y="708971"/>
            <a:ext cx="7777748" cy="86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b="1" dirty="0">
                <a:solidFill>
                  <a:schemeClr val="bg1"/>
                </a:solidFill>
                <a:latin typeface="IBM Plex Mono" panose="020B0509050203000203" pitchFamily="49" charset="-52"/>
              </a:rPr>
              <a:t>Конкуренты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795" y="2463725"/>
            <a:ext cx="2323466" cy="24120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671" y="2483483"/>
            <a:ext cx="2727958" cy="23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4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r="418" b="15323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626787" y="2360318"/>
            <a:ext cx="5321431" cy="3080826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488137" y="2290418"/>
            <a:ext cx="5321431" cy="3080826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2309" y="3267737"/>
            <a:ext cx="4722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IBM Plex Sans" panose="020B0503050203000203" pitchFamily="34" charset="0"/>
              </a:rPr>
              <a:t>имеет большое количество успешных историй и у формата лучшая интеграция с экосистемой Spark. </a:t>
            </a:r>
          </a:p>
          <a:p>
            <a:r>
              <a:rPr lang="ru-RU" dirty="0">
                <a:latin typeface="IBM Plex Sans" panose="020B0503050203000203" pitchFamily="34" charset="0"/>
              </a:rPr>
              <a:t>И его можно использовать “из коробки”.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310" y="2691920"/>
            <a:ext cx="2960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Delta Lake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88137" y="6149340"/>
            <a:ext cx="7032803" cy="22098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Google Shape;258;p5"/>
          <p:cNvSpPr txBox="1">
            <a:spLocks noGrp="1"/>
          </p:cNvSpPr>
          <p:nvPr>
            <p:ph type="title"/>
          </p:nvPr>
        </p:nvSpPr>
        <p:spPr>
          <a:xfrm>
            <a:off x="488138" y="402034"/>
            <a:ext cx="8230989" cy="138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  <a:t>ПОЧЕМУ ИМЕННО </a:t>
            </a:r>
            <a:r>
              <a:rPr lang="en-US" sz="5000" b="1" dirty="0">
                <a:solidFill>
                  <a:srgbClr val="FF0000"/>
                </a:solidFill>
                <a:latin typeface="IBM Plex Mono" panose="020B0509050203000203" pitchFamily="49" charset="-52"/>
              </a:rPr>
              <a:t>DELTA LAKE</a:t>
            </a:r>
            <a:r>
              <a:rPr lang="en-US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  <a:t>?</a:t>
            </a:r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6497191" y="2360318"/>
            <a:ext cx="5321431" cy="3080826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6358541" y="2290418"/>
            <a:ext cx="5321431" cy="3080826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32713" y="3267737"/>
            <a:ext cx="49388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IBM Plex Mono" panose="020B0509050203000203" pitchFamily="49" charset="-52"/>
              </a:rPr>
              <a:t>имеет отличный дизайн в абстракции, который имеет больше возможностей и расширений, </a:t>
            </a:r>
          </a:p>
          <a:p>
            <a:r>
              <a:rPr lang="ru-RU" dirty="0">
                <a:latin typeface="IBM Plex Mono" panose="020B0509050203000203" pitchFamily="49" charset="-52"/>
              </a:rPr>
              <a:t>а </a:t>
            </a:r>
            <a:r>
              <a:rPr lang="ru-RU" dirty="0" err="1">
                <a:latin typeface="IBM Plex Mono" panose="020B0509050203000203" pitchFamily="49" charset="-52"/>
              </a:rPr>
              <a:t>Hudi</a:t>
            </a:r>
            <a:r>
              <a:rPr lang="ru-RU" dirty="0">
                <a:latin typeface="IBM Plex Mono" panose="020B0509050203000203" pitchFamily="49" charset="-52"/>
              </a:rPr>
              <a:t>  дает большинство удобств </a:t>
            </a:r>
          </a:p>
          <a:p>
            <a:r>
              <a:rPr lang="ru-RU" dirty="0">
                <a:latin typeface="IBM Plex Mono" panose="020B0509050203000203" pitchFamily="49" charset="-52"/>
              </a:rPr>
              <a:t>для потокового процесса.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2713" y="2691920"/>
            <a:ext cx="2960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Iceberg</a:t>
            </a:r>
            <a:r>
              <a:rPr lang="ru-RU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&amp; </a:t>
            </a:r>
            <a:r>
              <a:rPr lang="en-US" sz="2000" b="1" dirty="0" err="1">
                <a:solidFill>
                  <a:srgbClr val="FF0000"/>
                </a:solidFill>
                <a:latin typeface="IBM Plex Sans" panose="020B0503050203000203" pitchFamily="34" charset="0"/>
              </a:rPr>
              <a:t>Hudi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6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r="418" b="15323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626787" y="2360318"/>
            <a:ext cx="11105492" cy="3080826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488137" y="2290418"/>
            <a:ext cx="11105492" cy="3080826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2310" y="2691920"/>
            <a:ext cx="100056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1</a:t>
            </a:r>
            <a:r>
              <a:rPr lang="ru-RU" sz="2000" dirty="0">
                <a:solidFill>
                  <a:srgbClr val="FF0000"/>
                </a:solidFill>
                <a:latin typeface="IBM Plex Sans" panose="020B0503050203000203" pitchFamily="34" charset="0"/>
              </a:rPr>
              <a:t>.  </a:t>
            </a:r>
            <a:r>
              <a:rPr lang="ru-RU" sz="2000" dirty="0">
                <a:latin typeface="IBM Plex Sans" panose="020B0503050203000203" pitchFamily="34" charset="0"/>
              </a:rPr>
              <a:t>Update, </a:t>
            </a:r>
            <a:r>
              <a:rPr lang="ru-RU" sz="2000" dirty="0" err="1">
                <a:latin typeface="IBM Plex Sans" panose="020B0503050203000203" pitchFamily="34" charset="0"/>
              </a:rPr>
              <a:t>Merge</a:t>
            </a:r>
            <a:r>
              <a:rPr lang="ru-RU" sz="2000" dirty="0">
                <a:latin typeface="IBM Plex Sans" panose="020B0503050203000203" pitchFamily="34" charset="0"/>
              </a:rPr>
              <a:t>, </a:t>
            </a:r>
            <a:r>
              <a:rPr lang="ru-RU" sz="2000" dirty="0" err="1">
                <a:latin typeface="IBM Plex Sans" panose="020B0503050203000203" pitchFamily="34" charset="0"/>
              </a:rPr>
              <a:t>Delete</a:t>
            </a:r>
            <a:r>
              <a:rPr lang="ru-RU" sz="2000" dirty="0">
                <a:latin typeface="IBM Plex Sans" panose="020B0503050203000203" pitchFamily="34" charset="0"/>
              </a:rPr>
              <a:t> не доступны в </a:t>
            </a:r>
            <a:r>
              <a:rPr lang="ru-RU" sz="2000" dirty="0" err="1">
                <a:latin typeface="IBM Plex Sans" panose="020B0503050203000203" pitchFamily="34" charset="0"/>
              </a:rPr>
              <a:t>хайве</a:t>
            </a:r>
            <a:r>
              <a:rPr lang="ru-RU" sz="2000" dirty="0">
                <a:latin typeface="IBM Plex Sans" panose="020B0503050203000203" pitchFamily="34" charset="0"/>
              </a:rPr>
              <a:t>, доступны</a:t>
            </a:r>
            <a:r>
              <a:rPr lang="en-US" sz="2000" dirty="0">
                <a:latin typeface="IBM Plex Sans" panose="020B0503050203000203" pitchFamily="34" charset="0"/>
              </a:rPr>
              <a:t> </a:t>
            </a:r>
            <a:r>
              <a:rPr lang="ru-RU" sz="2000" dirty="0">
                <a:latin typeface="IBM Plex Sans" panose="020B0503050203000203" pitchFamily="34" charset="0"/>
              </a:rPr>
              <a:t>только </a:t>
            </a:r>
            <a:r>
              <a:rPr lang="ru-RU" sz="2000" dirty="0" err="1">
                <a:latin typeface="IBM Plex Sans" panose="020B0503050203000203" pitchFamily="34" charset="0"/>
              </a:rPr>
              <a:t>селекты</a:t>
            </a:r>
            <a:r>
              <a:rPr lang="ru-RU" sz="2000" dirty="0">
                <a:latin typeface="IBM Plex Sans" panose="020B0503050203000203" pitchFamily="34" charset="0"/>
              </a:rPr>
              <a:t> </a:t>
            </a:r>
          </a:p>
          <a:p>
            <a:r>
              <a:rPr lang="ru-RU" sz="2000" dirty="0">
                <a:latin typeface="IBM Plex Sans" panose="020B0503050203000203" pitchFamily="34" charset="0"/>
              </a:rPr>
              <a:t>      на </a:t>
            </a:r>
            <a:r>
              <a:rPr lang="ru-RU" sz="2000" dirty="0" err="1">
                <a:latin typeface="IBM Plex Sans" panose="020B0503050203000203" pitchFamily="34" charset="0"/>
              </a:rPr>
              <a:t>external</a:t>
            </a:r>
            <a:r>
              <a:rPr lang="ru-RU" sz="2000" dirty="0">
                <a:latin typeface="IBM Plex Sans" panose="020B0503050203000203" pitchFamily="34" charset="0"/>
              </a:rPr>
              <a:t> </a:t>
            </a:r>
            <a:r>
              <a:rPr lang="ru-RU" sz="2000" dirty="0" err="1">
                <a:latin typeface="IBM Plex Sans" panose="020B0503050203000203" pitchFamily="34" charset="0"/>
              </a:rPr>
              <a:t>table</a:t>
            </a:r>
            <a:r>
              <a:rPr lang="ru-RU" sz="2000" dirty="0">
                <a:latin typeface="IBM Plex Sans" panose="020B0503050203000203" pitchFamily="34" charset="0"/>
              </a:rPr>
              <a:t>, но все доступно через </a:t>
            </a:r>
            <a:r>
              <a:rPr lang="en-US" sz="2000" dirty="0">
                <a:latin typeface="IBM Plex Sans" panose="020B0503050203000203" pitchFamily="34" charset="0"/>
              </a:rPr>
              <a:t>Spark</a:t>
            </a:r>
            <a:endParaRPr lang="ru-RU" sz="2000" dirty="0">
              <a:latin typeface="IBM Plex Sans" panose="020B0503050203000203" pitchFamily="34" charset="0"/>
            </a:endParaRPr>
          </a:p>
          <a:p>
            <a:endParaRPr lang="ru-RU" sz="2000" dirty="0">
              <a:latin typeface="IBM Plex Sans" panose="020B0503050203000203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IBM Plex Sans" panose="020B0503050203000203" pitchFamily="34" charset="0"/>
              </a:rPr>
              <a:t>2.  </a:t>
            </a:r>
            <a:r>
              <a:rPr lang="ru-RU" sz="2000" dirty="0">
                <a:latin typeface="IBM Plex Sans" panose="020B0503050203000203" pitchFamily="34" charset="0"/>
              </a:rPr>
              <a:t>Нет индексов, но есть </a:t>
            </a:r>
            <a:r>
              <a:rPr lang="ru-RU" sz="2000" dirty="0" err="1">
                <a:latin typeface="IBM Plex Sans" panose="020B0503050203000203" pitchFamily="34" charset="0"/>
              </a:rPr>
              <a:t>Hyperspace</a:t>
            </a:r>
            <a:endParaRPr lang="ru-RU" sz="2000" dirty="0">
              <a:latin typeface="IBM Plex Sans" panose="020B0503050203000203" pitchFamily="34" charset="0"/>
            </a:endParaRPr>
          </a:p>
          <a:p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88137" y="6149340"/>
            <a:ext cx="11244142" cy="22098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Google Shape;258;p5"/>
          <p:cNvSpPr txBox="1">
            <a:spLocks noGrp="1"/>
          </p:cNvSpPr>
          <p:nvPr>
            <p:ph type="title"/>
          </p:nvPr>
        </p:nvSpPr>
        <p:spPr>
          <a:xfrm>
            <a:off x="488138" y="402034"/>
            <a:ext cx="9381081" cy="138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sz="5000" b="1" dirty="0">
                <a:solidFill>
                  <a:srgbClr val="FF0000"/>
                </a:solidFill>
                <a:latin typeface="IBM Plex Mono" panose="020B0509050203000203" pitchFamily="49" charset="-52"/>
              </a:rPr>
              <a:t>Отличие</a:t>
            </a:r>
            <a:r>
              <a:rPr lang="ru-RU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  <a:t> </a:t>
            </a:r>
            <a:r>
              <a:rPr lang="en-US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  <a:t>OS </a:t>
            </a:r>
            <a:r>
              <a:rPr lang="en-US" sz="5000" b="1" dirty="0" err="1">
                <a:solidFill>
                  <a:schemeClr val="bg1"/>
                </a:solidFill>
                <a:latin typeface="IBM Plex Mono" panose="020B0509050203000203" pitchFamily="49" charset="-52"/>
              </a:rPr>
              <a:t>DeltaLake</a:t>
            </a:r>
            <a:r>
              <a:rPr lang="en-US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  <a:t> </a:t>
            </a:r>
            <a:br>
              <a:rPr lang="ru-RU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</a:br>
            <a:r>
              <a:rPr lang="ru-RU" sz="5000" b="1" dirty="0">
                <a:solidFill>
                  <a:schemeClr val="bg1"/>
                </a:solidFill>
                <a:latin typeface="IBM Plex Mono" panose="020B0509050203000203" pitchFamily="49" charset="-52"/>
              </a:rPr>
              <a:t>от </a:t>
            </a:r>
            <a:r>
              <a:rPr lang="en-US" sz="5000" b="1" dirty="0" err="1">
                <a:solidFill>
                  <a:srgbClr val="FF0000"/>
                </a:solidFill>
                <a:latin typeface="IBM Plex Mono" panose="020B0509050203000203" pitchFamily="49" charset="-52"/>
              </a:rPr>
              <a:t>Databricks</a:t>
            </a:r>
            <a:r>
              <a:rPr lang="en-US" sz="5000" b="1" dirty="0">
                <a:solidFill>
                  <a:srgbClr val="FF0000"/>
                </a:solidFill>
                <a:latin typeface="IBM Plex Mono" panose="020B0509050203000203" pitchFamily="49" charset="-52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IBM Plex Mono" panose="020B0509050203000203" pitchFamily="49" charset="-52"/>
              </a:rPr>
              <a:t>DeltaLake</a:t>
            </a:r>
            <a:endParaRPr lang="en-US" sz="5000" b="1" dirty="0">
              <a:solidFill>
                <a:srgbClr val="FF0000"/>
              </a:solidFill>
              <a:latin typeface="IBM Plex Mono" panose="020B0509050203000203" pitchFamily="49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0388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r="418" b="15323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626787" y="2360318"/>
            <a:ext cx="11105492" cy="3080826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488137" y="2290418"/>
            <a:ext cx="11105492" cy="3080826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88137" y="6149340"/>
            <a:ext cx="11244142" cy="22098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Google Shape;258;p5"/>
          <p:cNvSpPr txBox="1">
            <a:spLocks noGrp="1"/>
          </p:cNvSpPr>
          <p:nvPr>
            <p:ph type="title"/>
          </p:nvPr>
        </p:nvSpPr>
        <p:spPr>
          <a:xfrm>
            <a:off x="488138" y="402034"/>
            <a:ext cx="9381081" cy="138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sz="5000" b="1" dirty="0">
                <a:solidFill>
                  <a:srgbClr val="FF0000"/>
                </a:solidFill>
                <a:latin typeface="IBM Plex Mono" panose="020B0509050203000203" pitchFamily="49" charset="-52"/>
              </a:rPr>
              <a:t>Структура</a:t>
            </a:r>
            <a:endParaRPr lang="en-US" sz="5000" b="1" dirty="0">
              <a:solidFill>
                <a:srgbClr val="FF0000"/>
              </a:solidFill>
              <a:latin typeface="IBM Plex Mono" panose="020B0509050203000203" pitchFamily="49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02D86-CB1C-403B-B341-08AE863AA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70" y="2435851"/>
            <a:ext cx="7637970" cy="6046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EB05C4-549A-4913-82BE-2D89C9283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70" y="3337960"/>
            <a:ext cx="3277057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17384"/>
          <a:stretch/>
        </p:blipFill>
        <p:spPr>
          <a:xfrm>
            <a:off x="-1" y="-33454"/>
            <a:ext cx="12192001" cy="6891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258;p5"/>
          <p:cNvSpPr txBox="1">
            <a:spLocks noGrp="1"/>
          </p:cNvSpPr>
          <p:nvPr>
            <p:ph type="title"/>
          </p:nvPr>
        </p:nvSpPr>
        <p:spPr>
          <a:xfrm>
            <a:off x="436221" y="170755"/>
            <a:ext cx="7777748" cy="86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b="1" dirty="0">
                <a:solidFill>
                  <a:schemeClr val="bg1"/>
                </a:solidFill>
                <a:latin typeface="IBM Plex Mono" panose="020B0509050203000203" pitchFamily="49" charset="-52"/>
              </a:rPr>
              <a:t>НАШ</a:t>
            </a:r>
            <a:r>
              <a:rPr lang="en-US" b="1" dirty="0">
                <a:solidFill>
                  <a:schemeClr val="bg1"/>
                </a:solidFill>
                <a:latin typeface="IBM Plex Mono" panose="020B0509050203000203" pitchFamily="49" charset="-52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IBM Plex Mono" panose="020B0509050203000203" pitchFamily="49" charset="-52"/>
              </a:rPr>
              <a:t>СТЕК</a:t>
            </a:r>
            <a:endParaRPr lang="en-US" sz="5000" b="1" dirty="0">
              <a:solidFill>
                <a:schemeClr val="bg1"/>
              </a:solidFill>
              <a:latin typeface="IBM Plex Mono" panose="020B0509050203000203" pitchFamily="49" charset="-52"/>
            </a:endParaRPr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0" y="1311564"/>
            <a:ext cx="4941455" cy="5153891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76344" y="1552390"/>
            <a:ext cx="2960915" cy="42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Hive 3.1.2</a:t>
            </a:r>
          </a:p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Spark 3.1.2</a:t>
            </a:r>
          </a:p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Hadoop 3.3.0 Secure Mode</a:t>
            </a:r>
          </a:p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Airflow 2.1.4</a:t>
            </a:r>
          </a:p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Ranger 2.1.0</a:t>
            </a:r>
          </a:p>
          <a:p>
            <a:pPr>
              <a:lnSpc>
                <a:spcPts val="3000"/>
              </a:lnSpc>
            </a:pPr>
            <a:r>
              <a:rPr lang="en-US" sz="2000" b="1" dirty="0" err="1">
                <a:solidFill>
                  <a:schemeClr val="bg1"/>
                </a:solidFill>
                <a:latin typeface="IBM Plex Sans" panose="020B0503050203000203" pitchFamily="34" charset="0"/>
              </a:rPr>
              <a:t>JupyterHub</a:t>
            </a: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 1.4.2</a:t>
            </a:r>
          </a:p>
          <a:p>
            <a:pPr>
              <a:lnSpc>
                <a:spcPts val="3000"/>
              </a:lnSpc>
            </a:pPr>
            <a:r>
              <a:rPr lang="en-US" sz="2000" b="1" dirty="0" err="1">
                <a:solidFill>
                  <a:schemeClr val="bg1"/>
                </a:solidFill>
                <a:latin typeface="IBM Plex Sans" panose="020B0503050203000203" pitchFamily="34" charset="0"/>
              </a:rPr>
              <a:t>DataCatalog</a:t>
            </a: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IBM Plex Sans" panose="020B0503050203000203" pitchFamily="34" charset="0"/>
              </a:rPr>
              <a:t>DataHub</a:t>
            </a: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 - Neo4j, PostgreSQL, </a:t>
            </a:r>
            <a:r>
              <a:rPr lang="en-US" sz="2000" b="1" dirty="0" err="1">
                <a:solidFill>
                  <a:schemeClr val="bg1"/>
                </a:solidFill>
                <a:latin typeface="IBM Plex Sans" panose="020B0503050203000203" pitchFamily="34" charset="0"/>
              </a:rPr>
              <a:t>Elasti</a:t>
            </a:r>
            <a:r>
              <a:rPr lang="ru-RU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с</a:t>
            </a:r>
          </a:p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bg1"/>
                </a:solidFill>
                <a:latin typeface="IBM Plex Sans" panose="020B0503050203000203" pitchFamily="34" charset="0"/>
              </a:rPr>
              <a:t>K8S</a:t>
            </a:r>
          </a:p>
        </p:txBody>
      </p:sp>
      <p:pic>
        <p:nvPicPr>
          <p:cNvPr id="1027" name="Picture 3" descr="https://lh4.googleusercontent.com/9NHZhUjces-EgeXrfTlcvZHTvzM7sirUrfshhblEnEg3LI8Jh8w8h3MocdIMDVUKhPqGG_s0mdlMD9oN4EhU0IJSUZKfnVtgWg5ZnLrq1zy9rgjqu2tG-fvMlogBSnJ5uMlONJCqqx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49" y="4809377"/>
            <a:ext cx="1316045" cy="14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gk5O3-JhFLZ0bAONGT3TR4sf41GEux3M44EIly-Pox9uA17pU8iWHOUS1wBfeZ0oIX-GZQBEqCZPnzjp66rgNtcmiPIBrzKc6tBgjrTKCD356jOCLJ6v_RDOXLAW5w4xd3aCPMxpYL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99" y="3423512"/>
            <a:ext cx="1374707" cy="134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lh4.googleusercontent.com/LlfHngIeQejRVzE-Hj2AbOU66R8zThF1d2U3V2kAUjyChSP8CuShGcyzUudM3dAqRmyqE7lrxQ5O1k5r7Ezac9_duBeT-84E5_HPAN5aSLFtAuUf3Fe5acuFHv5KyPOHCtdlyO3bJK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091" y="2979258"/>
            <a:ext cx="1334518" cy="12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ZT1m3UufQZXNDtxZGjgT2r5Qiyy3os6qYqpgwcIR-eoZaqR0c-jGsUvpgxczh_M9-JPPrCiQXPSU7FU7jGq_z8dDlHPW05CaXYRA3nlHvWAYcNhZCdjYfvr-z9Zs4JFMtvg6KXYMxZ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94" y="5168914"/>
            <a:ext cx="1921164" cy="110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lh4.googleusercontent.com/XyEDkZzLIWlNrnhVWSj5aIibmNUas5DHMy0vMARMPkjXGW24ilRAfzD8qEYYovwvo68Z8jKzqvG-HIqV4jlqmuJrV7UOcTI6WSLNHdUBSa_trwBAPKjng9hS9j1dnOfYKitoALPcBV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16" y="1801091"/>
            <a:ext cx="1602861" cy="125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SrFUGmzB3oZhVyiFvbOsS6NoK8PpmppQGf72J-TAY-ulmaegdHjj1lLVqGCt6Bavl2ViL1Xvf0r2MJhtUOLXhgyiIMzdtE9Of1XxuiF40QMxkbvk9vui1lLBEx_HAjlGDa-ns4_pr0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969" y="1447957"/>
            <a:ext cx="1205573" cy="138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lh4.googleusercontent.com/rlrkyzWl75mzPz9g5pw8dUNNah2ouhQMiAONJhPo-qsl09COz69YMbvuP01NZXAci-Ssxf7zfQwIwEpZA3a0DeVpA28vgm4e82N74sx952K6DG9LR8WkfomLbIpvmXrig0uIpEUj1J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19" y="3611398"/>
            <a:ext cx="1084662" cy="115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5.googleusercontent.com/2TkF5NloY61Y8mYzY2fnmoUWZTHhQaZum9w8-9ubSqmp3HCiM7ogWQTmU-KZ7ugJG1FQ2foMEs0hvP4-8Qn7eXzHi3JrQEx962KQnaUYC8ckXqQw081ZqwwscC_am07oOOpDYJvQaR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816" y="5196590"/>
            <a:ext cx="10572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5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r="418" b="15323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626787" y="1593900"/>
            <a:ext cx="11105492" cy="3847244"/>
          </a:xfrm>
          <a:prstGeom prst="snip2Diag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488137" y="1524000"/>
            <a:ext cx="11105492" cy="3847244"/>
          </a:xfrm>
          <a:prstGeom prst="snip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16365" y="1816817"/>
            <a:ext cx="104490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>
                <a:latin typeface="IBM Plex Sans" panose="020B0503050203000203" pitchFamily="34" charset="0"/>
              </a:rPr>
              <a:t>Xeon Gold 6242 16C 2.8G, TPM 2.0, 3200MT/s, 4x64GB RAM, 2x1.92 TB SAS SSD Mixed, PERC H740P RAID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latin typeface="IBM Plex Sans" panose="020B0503050203000203" pitchFamily="34" charset="0"/>
              </a:rPr>
              <a:t>Xeon Gold 6242 16C 2.8G, TPM 2.0, 3200MT/s, 4x64GB RAM, 2x1.92 TB SAS SSD Mixed, PERC H740P RAID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latin typeface="IBM Plex Sans" panose="020B0503050203000203" pitchFamily="34" charset="0"/>
              </a:rPr>
              <a:t>Xeon Gold 6254 18C 3.1G, TPM 2.0, 3200MT/s, 2x32GB RAM, 2x 1.6TB </a:t>
            </a:r>
            <a:r>
              <a:rPr lang="en-US" sz="2000" dirty="0" err="1">
                <a:latin typeface="IBM Plex Sans" panose="020B0503050203000203" pitchFamily="34" charset="0"/>
              </a:rPr>
              <a:t>NVMe</a:t>
            </a:r>
            <a:r>
              <a:rPr lang="en-US" sz="2000" dirty="0">
                <a:latin typeface="IBM Plex Sans" panose="020B0503050203000203" pitchFamily="34" charset="0"/>
              </a:rPr>
              <a:t> SSD, PERC H740P RAID, Dual Port 10/25GbE, 1+1 750W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latin typeface="IBM Plex Sans" panose="020B0503050203000203" pitchFamily="34" charset="0"/>
              </a:rPr>
              <a:t>Xeon Gold 6242 16C 2.8G, TPM 2.0, 3200MT/s, 2x64GB RAM, 12x4TB NLSAS 7.2K RPM, 2x1.92 TB SAS SSD Mixed, HBA330, Dual port 10/25GbE LP, 1+1 1100W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39" y="302508"/>
            <a:ext cx="1777541" cy="4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88137" y="5856523"/>
            <a:ext cx="11244142" cy="513797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Google Shape;258;p5"/>
          <p:cNvSpPr txBox="1">
            <a:spLocks noGrp="1"/>
          </p:cNvSpPr>
          <p:nvPr>
            <p:ph type="title"/>
          </p:nvPr>
        </p:nvSpPr>
        <p:spPr>
          <a:xfrm>
            <a:off x="436221" y="170755"/>
            <a:ext cx="7777748" cy="86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ru-RU" b="1" dirty="0">
                <a:solidFill>
                  <a:schemeClr val="bg1"/>
                </a:solidFill>
                <a:latin typeface="IBM Plex Mono" panose="020B0509050203000203" pitchFamily="49" charset="-52"/>
              </a:rPr>
              <a:t>ЖЕЛЕЗО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0595" y="5928755"/>
            <a:ext cx="483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IBM Plex Sans Medium" panose="020B0603050203000203" pitchFamily="34" charset="0"/>
              </a:rPr>
              <a:t>Всего 22 </a:t>
            </a:r>
            <a:r>
              <a:rPr lang="ru-RU" dirty="0" err="1">
                <a:solidFill>
                  <a:schemeClr val="bg1"/>
                </a:solidFill>
                <a:latin typeface="IBM Plex Sans Medium" panose="020B0603050203000203" pitchFamily="34" charset="0"/>
              </a:rPr>
              <a:t>ноды</a:t>
            </a:r>
            <a:r>
              <a:rPr lang="ru-RU" dirty="0">
                <a:solidFill>
                  <a:schemeClr val="bg1"/>
                </a:solidFill>
                <a:latin typeface="IBM Plex Sans Medium" panose="020B0603050203000203" pitchFamily="34" charset="0"/>
              </a:rPr>
              <a:t>, сейчас работает половина</a:t>
            </a:r>
          </a:p>
        </p:txBody>
      </p:sp>
    </p:spTree>
    <p:extLst>
      <p:ext uri="{BB962C8B-B14F-4D97-AF65-F5344CB8AC3E}">
        <p14:creationId xmlns:p14="http://schemas.microsoft.com/office/powerpoint/2010/main" val="986623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980DFB2F50D4BA8E6048E508E941B" ma:contentTypeVersion="11" ma:contentTypeDescription="Create a new document." ma:contentTypeScope="" ma:versionID="27f456ed9cd40e7ca071b60b045b486c">
  <xsd:schema xmlns:xsd="http://www.w3.org/2001/XMLSchema" xmlns:xs="http://www.w3.org/2001/XMLSchema" xmlns:p="http://schemas.microsoft.com/office/2006/metadata/properties" xmlns:ns2="43508479-d548-4419-b05f-106663f7d8f1" targetNamespace="http://schemas.microsoft.com/office/2006/metadata/properties" ma:root="true" ma:fieldsID="5ad845c53f37839585743e67bb88ebde" ns2:_="">
    <xsd:import namespace="43508479-d548-4419-b05f-106663f7d8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08479-d548-4419-b05f-106663f7d8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BD77C0-D5D4-4830-9921-EF41284F44C0}"/>
</file>

<file path=customXml/itemProps2.xml><?xml version="1.0" encoding="utf-8"?>
<ds:datastoreItem xmlns:ds="http://schemas.openxmlformats.org/officeDocument/2006/customXml" ds:itemID="{E9D93F5F-E8C4-4B1E-897C-9F359E8E6AFD}"/>
</file>

<file path=customXml/itemProps3.xml><?xml version="1.0" encoding="utf-8"?>
<ds:datastoreItem xmlns:ds="http://schemas.openxmlformats.org/officeDocument/2006/customXml" ds:itemID="{CFE4C9A4-E6D1-491C-AA1A-89FD6CCDD490}"/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1602</Words>
  <Application>Microsoft Office PowerPoint</Application>
  <PresentationFormat>Широкоэкранный</PresentationFormat>
  <Paragraphs>177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IBM Plex Mono</vt:lpstr>
      <vt:lpstr>IBM Plex Sans</vt:lpstr>
      <vt:lpstr>IBM Plex Sans Medium</vt:lpstr>
      <vt:lpstr>Тема Office</vt:lpstr>
      <vt:lpstr>Презентация PowerPoint</vt:lpstr>
      <vt:lpstr>ЧТО ТАКОЕ DELTA LAKE?</vt:lpstr>
      <vt:lpstr>DELTA LAKE</vt:lpstr>
      <vt:lpstr>Конкуренты</vt:lpstr>
      <vt:lpstr>ПОЧЕМУ ИМЕННО DELTA LAKE?</vt:lpstr>
      <vt:lpstr>Отличие OS DeltaLake  от Databricks DeltaLake</vt:lpstr>
      <vt:lpstr>Структура</vt:lpstr>
      <vt:lpstr>НАШ СТЕК</vt:lpstr>
      <vt:lpstr>ЖЕЛЕЗО</vt:lpstr>
      <vt:lpstr>HISTORY</vt:lpstr>
      <vt:lpstr>HISTORY</vt:lpstr>
      <vt:lpstr>Тесты.  Select.Join.Count</vt:lpstr>
      <vt:lpstr>Тесты. Insert</vt:lpstr>
      <vt:lpstr>Тесты. Delete.Where.Id</vt:lpstr>
      <vt:lpstr>Тесты.Update</vt:lpstr>
      <vt:lpstr>Как добавить дельту в экосистему хадупа</vt:lpstr>
      <vt:lpstr>Хочу sql, а не вот это вот все</vt:lpstr>
      <vt:lpstr>ПОЕХАЛИ</vt:lpstr>
      <vt:lpstr>Джарники, которые вам не нужны</vt:lpstr>
      <vt:lpstr>Презентация PowerPoint</vt:lpstr>
      <vt:lpstr>Презентация PowerPoint</vt:lpstr>
      <vt:lpstr>Как посчитать инкремент с предыдущего расчета</vt:lpstr>
      <vt:lpstr>Vacuum</vt:lpstr>
      <vt:lpstr>Наш мирроринг: общая библиотека для обновления таблиц</vt:lpstr>
      <vt:lpstr>Презентация PowerPoint</vt:lpstr>
      <vt:lpstr>Пример spark-submit</vt:lpstr>
      <vt:lpstr>ТИПЫ ВЫГРУЗКИ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Новікова Ксенія Тимурівна</dc:creator>
  <cp:lastModifiedBy>Камалов Сергій Олександрович</cp:lastModifiedBy>
  <cp:revision>33</cp:revision>
  <dcterms:created xsi:type="dcterms:W3CDTF">2021-08-16T12:30:22Z</dcterms:created>
  <dcterms:modified xsi:type="dcterms:W3CDTF">2021-10-30T09:06:40Z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0x0101000DA980DFB2F50D4BA8E6048E508E941B</vt:lpwstr>
  </property>
</Properties>
</file>