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5" r:id="rId1"/>
    <p:sldMasterId id="2147483676" r:id="rId2"/>
    <p:sldMasterId id="2147483677" r:id="rId3"/>
  </p:sldMasterIdLst>
  <p:notesMasterIdLst>
    <p:notesMasterId r:id="rId5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9144000" cy="5143500" type="screen16x9"/>
  <p:notesSz cx="6858000" cy="9144000"/>
  <p:embeddedFontLst>
    <p:embeddedFont>
      <p:font typeface="Muli ExtraBold" panose="020B0604020202020204" charset="0"/>
      <p:bold r:id="rId52"/>
      <p:italic r:id="rId53"/>
      <p:boldItalic r:id="rId54"/>
    </p:embeddedFont>
    <p:embeddedFont>
      <p:font typeface="Abril Fatface" panose="020B0604020202020204" charset="0"/>
      <p:regular r:id="rId55"/>
    </p:embeddedFont>
    <p:embeddedFont>
      <p:font typeface="Muli" panose="020B0604020202020204" charset="0"/>
      <p:regular r:id="rId56"/>
      <p:bold r:id="rId57"/>
      <p:italic r:id="rId58"/>
      <p:boldItalic r:id="rId59"/>
    </p:embeddedFont>
    <p:embeddedFont>
      <p:font typeface="Helvetica Neue" panose="020B060402020202020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73990F-E4B9-47AC-8233-454987101790}">
  <a:tblStyle styleId="{A573990F-E4B9-47AC-8233-4549871017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10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30efdab1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30efdab1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c08e2f424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c08e2f424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c08e2f42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c08e2f42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0eeb32a5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0eeb32a5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f412d37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f412d37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a148f6d7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a148f6d7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f412d375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f412d375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148f6d7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a148f6d7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Optimization of budget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Main optimization channels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21742ce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21742ce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a148f6d7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a148f6d7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a148f6d71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a148f6d71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3981c94a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3981c94a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148f6d71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a148f6d71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a148f6d71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a148f6d71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a148f6d71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a148f6d71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40eeb32a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40eeb32a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c08e2f424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c08e2f424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21742ce0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21742ce0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421742ce0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421742ce0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c08e2f42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c08e2f42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c08e2f42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c08e2f42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c08e2f42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c08e2f42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3981c94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3981c94a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history/motivation for thredUP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c08e2f42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c08e2f42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a148f6d7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a148f6d7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Optimization of budget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Main optimization channels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a148f6d71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a148f6d71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Optimization of budget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Main optimization channels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c08e2f42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c08e2f42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Optimization of budget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Main optimization channels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a148f6d7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a148f6d7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a148f6d71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a148f6d71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a148f6d7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a148f6d7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TODO: Check statement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421742ce0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421742ce0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a148f6d7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a148f6d7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Optimization of budget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Main optimization channels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0eeb32a5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0eeb32a5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3981c94a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3981c94a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 proposition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c08e2f424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c08e2f424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c08e2f42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c08e2f42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Correction with Asymmetric Least Squares Smoothing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421742ce0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421742ce06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c08e2f42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c08e2f42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c08e2f42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c08e2f424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c08e2f424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c08e2f424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439fcdb8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439fcdb8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c08e2f424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c08e2f424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3981c94a7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3981c94a7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Complexity / dynamics of the marketplace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3981c94a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3981c94a7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Complexity / dynamics of the marketplace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3981c94a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3981c94a7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At any given point in time, capacity is fixed, there for growing the marketplace is about inventory quality &amp; velocity.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3981c94a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3981c94a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Many sophisticated touchpoints for making decisions that help to maximize the value processed &amp; sold through the marketplace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…. Quick run-through each …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Click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At the top of the funnel, of course, is an engine for “highly efficient marketing”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3981c94a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3981c94a7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Optimization of budget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Main optimization channels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56D2B9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1052525" y="2188925"/>
            <a:ext cx="7038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bril Fatface"/>
              <a:buNone/>
              <a:defRPr sz="36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58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  <a:defRPr sz="1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8275" y="1780550"/>
            <a:ext cx="960705" cy="21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56D2B9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1052525" y="2188925"/>
            <a:ext cx="7038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bril Fatface"/>
              <a:buNone/>
              <a:defRPr sz="36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2761775" y="2820900"/>
            <a:ext cx="3620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  <a:defRPr sz="1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2"/>
          </p:nvPr>
        </p:nvSpPr>
        <p:spPr>
          <a:xfrm>
            <a:off x="1313725" y="1835575"/>
            <a:ext cx="6516600" cy="30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  <a:defRPr sz="1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SECTION_HEADER_1">
    <p:bg>
      <p:bgPr>
        <a:solidFill>
          <a:srgbClr val="56D2B9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6"/>
          <p:cNvSpPr txBox="1"/>
          <p:nvPr/>
        </p:nvSpPr>
        <p:spPr>
          <a:xfrm>
            <a:off x="2299650" y="2114730"/>
            <a:ext cx="4544700" cy="16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Thank You</a:t>
            </a:r>
            <a:endParaRPr sz="3600">
              <a:solidFill>
                <a:srgbClr val="FFFFF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endix">
  <p:cSld name="SECTION_HEADER_1_1">
    <p:bg>
      <p:bgPr>
        <a:solidFill>
          <a:schemeClr val="dk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ctrTitle"/>
          </p:nvPr>
        </p:nvSpPr>
        <p:spPr>
          <a:xfrm>
            <a:off x="1052525" y="2188925"/>
            <a:ext cx="7038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bril Fatface"/>
              <a:buNone/>
              <a:defRPr sz="36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itle and Subhead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132333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uli ExtraBold"/>
              <a:buNone/>
              <a:defRPr sz="2000">
                <a:latin typeface="Muli ExtraBold"/>
                <a:ea typeface="Muli ExtraBold"/>
                <a:cs typeface="Muli ExtraBold"/>
                <a:sym typeface="Muli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title" idx="2"/>
          </p:nvPr>
        </p:nvSpPr>
        <p:spPr>
          <a:xfrm>
            <a:off x="311700" y="475089"/>
            <a:ext cx="8520600" cy="25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None/>
              <a:defRPr sz="14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itle and Copy">
  <p:cSld name="TITLE_ONLY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132333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uli ExtraBold"/>
              <a:buNone/>
              <a:defRPr sz="2000">
                <a:latin typeface="Muli ExtraBold"/>
                <a:ea typeface="Muli ExtraBold"/>
                <a:cs typeface="Muli ExtraBold"/>
                <a:sym typeface="Muli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title" idx="2"/>
          </p:nvPr>
        </p:nvSpPr>
        <p:spPr>
          <a:xfrm>
            <a:off x="311700" y="475089"/>
            <a:ext cx="8520600" cy="25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None/>
              <a:defRPr sz="14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1"/>
          </p:nvPr>
        </p:nvSpPr>
        <p:spPr>
          <a:xfrm>
            <a:off x="311700" y="856215"/>
            <a:ext cx="4269000" cy="3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Aligned Title and Copy">
  <p:cSld name="TITLE_ONLY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221099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uli ExtraBold"/>
              <a:buNone/>
              <a:defRPr sz="2000">
                <a:latin typeface="Muli ExtraBold"/>
                <a:ea typeface="Muli ExtraBold"/>
                <a:cs typeface="Muli ExtraBold"/>
                <a:sym typeface="Muli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ubTitle" idx="1"/>
          </p:nvPr>
        </p:nvSpPr>
        <p:spPr>
          <a:xfrm>
            <a:off x="311700" y="856215"/>
            <a:ext cx="4269000" cy="3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4444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4AE1BB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ctrTitle"/>
          </p:nvPr>
        </p:nvSpPr>
        <p:spPr>
          <a:xfrm>
            <a:off x="1052525" y="2188925"/>
            <a:ext cx="7038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bril Fatface"/>
              <a:buNone/>
              <a:defRPr sz="36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ubTitle" idx="1"/>
          </p:nvPr>
        </p:nvSpPr>
        <p:spPr>
          <a:xfrm>
            <a:off x="311700" y="2858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  <a:defRPr sz="1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38275" y="1780550"/>
            <a:ext cx="960705" cy="21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4AE1BB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ctrTitle"/>
          </p:nvPr>
        </p:nvSpPr>
        <p:spPr>
          <a:xfrm>
            <a:off x="1052525" y="2188925"/>
            <a:ext cx="7038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bril Fatface"/>
              <a:buNone/>
              <a:defRPr sz="36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ubTitle" idx="1"/>
          </p:nvPr>
        </p:nvSpPr>
        <p:spPr>
          <a:xfrm>
            <a:off x="2761775" y="2820900"/>
            <a:ext cx="3620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  <a:defRPr sz="1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ubTitle" idx="2"/>
          </p:nvPr>
        </p:nvSpPr>
        <p:spPr>
          <a:xfrm>
            <a:off x="1313725" y="1835575"/>
            <a:ext cx="6516600" cy="30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None/>
              <a:defRPr sz="1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SECTION_HEADER_1">
    <p:bg>
      <p:bgPr>
        <a:solidFill>
          <a:srgbClr val="4AE1BB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25"/>
          <p:cNvSpPr txBox="1"/>
          <p:nvPr/>
        </p:nvSpPr>
        <p:spPr>
          <a:xfrm>
            <a:off x="2299650" y="2114730"/>
            <a:ext cx="4544700" cy="16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Thank You</a:t>
            </a:r>
            <a:endParaRPr sz="3600">
              <a:solidFill>
                <a:srgbClr val="FFFFF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endix">
  <p:cSld name="SECTION_HEADER_1_1"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ctrTitle"/>
          </p:nvPr>
        </p:nvSpPr>
        <p:spPr>
          <a:xfrm>
            <a:off x="1052525" y="2188925"/>
            <a:ext cx="7038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bril Fatface"/>
              <a:buNone/>
              <a:defRPr sz="36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itle and Subhead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311700" y="132333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uli ExtraBold"/>
              <a:buNone/>
              <a:defRPr sz="2000">
                <a:latin typeface="Muli ExtraBold"/>
                <a:ea typeface="Muli ExtraBold"/>
                <a:cs typeface="Muli ExtraBold"/>
                <a:sym typeface="Muli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title" idx="2"/>
          </p:nvPr>
        </p:nvSpPr>
        <p:spPr>
          <a:xfrm>
            <a:off x="311700" y="475089"/>
            <a:ext cx="8520600" cy="25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None/>
              <a:defRPr sz="14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itle and Copy">
  <p:cSld name="TITLE_ONLY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311700" y="132333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uli ExtraBold"/>
              <a:buNone/>
              <a:defRPr sz="2000">
                <a:latin typeface="Muli ExtraBold"/>
                <a:ea typeface="Muli ExtraBold"/>
                <a:cs typeface="Muli ExtraBold"/>
                <a:sym typeface="Muli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8"/>
          <p:cNvSpPr txBox="1">
            <a:spLocks noGrp="1"/>
          </p:cNvSpPr>
          <p:nvPr>
            <p:ph type="title" idx="2"/>
          </p:nvPr>
        </p:nvSpPr>
        <p:spPr>
          <a:xfrm>
            <a:off x="311700" y="475089"/>
            <a:ext cx="8520600" cy="25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None/>
              <a:defRPr sz="14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subTitle" idx="1"/>
          </p:nvPr>
        </p:nvSpPr>
        <p:spPr>
          <a:xfrm>
            <a:off x="311700" y="856215"/>
            <a:ext cx="4269000" cy="3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Aligned Title and Copy">
  <p:cSld name="TITLE_ONLY_1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311700" y="221099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uli ExtraBold"/>
              <a:buNone/>
              <a:defRPr sz="2000">
                <a:latin typeface="Muli ExtraBold"/>
                <a:ea typeface="Muli ExtraBold"/>
                <a:cs typeface="Muli ExtraBold"/>
                <a:sym typeface="Muli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subTitle" idx="1"/>
          </p:nvPr>
        </p:nvSpPr>
        <p:spPr>
          <a:xfrm>
            <a:off x="311700" y="856215"/>
            <a:ext cx="4269000" cy="3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444444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44444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science.com/blog/intro-to-predictive-modeling-for-customer-lifetime-valu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magazine.com/celebrity-news/news/how-cheryl-burke-prepared-for-fiance-matthew-lawrence-to-move-i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 txBox="1">
            <a:spLocks noGrp="1"/>
          </p:cNvSpPr>
          <p:nvPr>
            <p:ph type="ctrTitle"/>
          </p:nvPr>
        </p:nvSpPr>
        <p:spPr>
          <a:xfrm>
            <a:off x="787100" y="2174837"/>
            <a:ext cx="7644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Hacking ML for Marketing</a:t>
            </a:r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subTitle" idx="1"/>
          </p:nvPr>
        </p:nvSpPr>
        <p:spPr>
          <a:xfrm>
            <a:off x="311700" y="2858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October 2018</a:t>
            </a:r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ubTitle" idx="1"/>
          </p:nvPr>
        </p:nvSpPr>
        <p:spPr>
          <a:xfrm>
            <a:off x="1161325" y="1561255"/>
            <a:ext cx="6516600" cy="3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</a:rPr>
              <a:t>      </a:t>
            </a:r>
            <a:r>
              <a:rPr lang="en" sz="2000">
                <a:solidFill>
                  <a:schemeClr val="dk1"/>
                </a:solidFill>
                <a:latin typeface="Muli ExtraBold"/>
                <a:ea typeface="Muli ExtraBold"/>
                <a:cs typeface="Muli ExtraBold"/>
                <a:sym typeface="Muli ExtraBold"/>
              </a:rPr>
              <a:t> </a:t>
            </a:r>
            <a:endParaRPr sz="2000">
              <a:solidFill>
                <a:schemeClr val="dk1"/>
              </a:solidFill>
              <a:latin typeface="Muli ExtraBold"/>
              <a:ea typeface="Muli ExtraBold"/>
              <a:cs typeface="Muli ExtraBold"/>
              <a:sym typeface="Muli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" name="Google Shape;200;p40"/>
          <p:cNvGraphicFramePr/>
          <p:nvPr/>
        </p:nvGraphicFramePr>
        <p:xfrm>
          <a:off x="419250" y="1327708"/>
          <a:ext cx="8162225" cy="3221800"/>
        </p:xfrm>
        <a:graphic>
          <a:graphicData uri="http://schemas.openxmlformats.org/drawingml/2006/table">
            <a:tbl>
              <a:tblPr>
                <a:noFill/>
                <a:tableStyleId>{A573990F-E4B9-47AC-8233-454987101790}</a:tableStyleId>
              </a:tblPr>
              <a:tblGrid>
                <a:gridCol w="508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rgbClr val="4C4C4C"/>
                          </a:solidFill>
                        </a:rPr>
                        <a:t>Model Description</a:t>
                      </a:r>
                      <a:endParaRPr sz="1500" b="1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rgbClr val="4C4C4C"/>
                          </a:solidFill>
                        </a:rPr>
                        <a:t>Example Usage</a:t>
                      </a:r>
                      <a:endParaRPr sz="1500" b="1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Will a new user make her first purchase in the next 14 days?</a:t>
                      </a:r>
                      <a:endParaRPr sz="1200" b="1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Who should see facebook ads?</a:t>
                      </a:r>
                      <a:endParaRPr sz="1200" b="1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Will a new user make her first purchase in the 60 days after signing up?</a:t>
                      </a:r>
                      <a:endParaRPr sz="1200" b="1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Estimate conversion rate of facebook ads</a:t>
                      </a:r>
                      <a:endParaRPr sz="1200" b="1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Will an existing user make another purchase in the next 30 days?</a:t>
                      </a:r>
                      <a:endParaRPr sz="1200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Who gets what discount?</a:t>
                      </a:r>
                      <a:endParaRPr sz="1200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When will a group of signups convert? </a:t>
                      </a:r>
                      <a:endParaRPr sz="1200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Estimate conversion rate of facebook ads</a:t>
                      </a:r>
                      <a:endParaRPr sz="1200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How many purchases will a user make in the future and what will be their AOV?</a:t>
                      </a:r>
                      <a:endParaRPr sz="1200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Evaluate payback of marketing channels</a:t>
                      </a:r>
                      <a:endParaRPr sz="1200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Estimate the number of signups we get from each TV ad</a:t>
                      </a:r>
                      <a:endParaRPr sz="1200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C4C4C"/>
                          </a:solidFill>
                        </a:rPr>
                        <a:t>Evaluate the efficiency of TV spots</a:t>
                      </a:r>
                      <a:endParaRPr sz="1200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1" name="Google Shape;201;p40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Models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/>
          <p:cNvSpPr txBox="1">
            <a:spLocks noGrp="1"/>
          </p:cNvSpPr>
          <p:nvPr>
            <p:ph type="body" idx="1"/>
          </p:nvPr>
        </p:nvSpPr>
        <p:spPr>
          <a:xfrm>
            <a:off x="199397" y="1324285"/>
            <a:ext cx="411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>
                <a:solidFill>
                  <a:srgbClr val="4C4C4C"/>
                </a:solidFill>
              </a:rPr>
              <a:t>Predict probability of purchase in the next 14 days to create target auditory for ads</a:t>
            </a:r>
            <a:br>
              <a:rPr lang="en" sz="1400">
                <a:solidFill>
                  <a:srgbClr val="4C4C4C"/>
                </a:solidFill>
              </a:rPr>
            </a:br>
            <a:endParaRPr sz="1400"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>
                <a:solidFill>
                  <a:srgbClr val="4C4C4C"/>
                </a:solidFill>
              </a:rPr>
              <a:t>Predict probability of purchase in the next 60 days to estimate Conversion Rate</a:t>
            </a:r>
            <a:br>
              <a:rPr lang="en" sz="1400">
                <a:solidFill>
                  <a:srgbClr val="4C4C4C"/>
                </a:solidFill>
              </a:rPr>
            </a:br>
            <a:endParaRPr sz="1400"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>
                <a:solidFill>
                  <a:srgbClr val="4C4C4C"/>
                </a:solidFill>
              </a:rPr>
              <a:t>Only users who have NOT made a purchase yet.</a:t>
            </a:r>
            <a:br>
              <a:rPr lang="en" sz="1400">
                <a:solidFill>
                  <a:srgbClr val="4C4C4C"/>
                </a:solidFill>
              </a:rPr>
            </a:br>
            <a:endParaRPr sz="1400"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>
                <a:solidFill>
                  <a:srgbClr val="4C4C4C"/>
                </a:solidFill>
              </a:rPr>
              <a:t>The score uses browse behavior information, demographic data, email information</a:t>
            </a:r>
            <a:endParaRPr sz="1400">
              <a:solidFill>
                <a:srgbClr val="4C4C4C"/>
              </a:solidFill>
            </a:endParaRPr>
          </a:p>
        </p:txBody>
      </p:sp>
      <p:pic>
        <p:nvPicPr>
          <p:cNvPr id="207" name="Google Shape;2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4350" y="1478554"/>
            <a:ext cx="4030724" cy="2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1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CR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 the First Purchase of User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2"/>
          <p:cNvSpPr txBox="1"/>
          <p:nvPr/>
        </p:nvSpPr>
        <p:spPr>
          <a:xfrm>
            <a:off x="311700" y="1178625"/>
            <a:ext cx="8343300" cy="3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Algorithms used:</a:t>
            </a:r>
            <a:r>
              <a:rPr lang="en" sz="1800">
                <a:solidFill>
                  <a:srgbClr val="4C4C4C"/>
                </a:solidFill>
              </a:rPr>
              <a:t> 	Random Forest Classifier</a:t>
            </a: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Tools: 				</a:t>
            </a:r>
            <a:r>
              <a:rPr lang="en" sz="1800">
                <a:solidFill>
                  <a:srgbClr val="4C4C4C"/>
                </a:solidFill>
              </a:rPr>
              <a:t>Redshift, DataBricks</a:t>
            </a: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Model performance:</a:t>
            </a:r>
            <a:r>
              <a:rPr lang="en" sz="1800">
                <a:solidFill>
                  <a:srgbClr val="4C4C4C"/>
                </a:solidFill>
              </a:rPr>
              <a:t> 	Accuracy = 89.6%</a:t>
            </a:r>
            <a:endParaRPr sz="1800">
              <a:solidFill>
                <a:srgbClr val="4C4C4C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4C4C4C"/>
                </a:solidFill>
              </a:rPr>
              <a:t>(# correct predictions / Total # of predictions) * 100</a:t>
            </a:r>
            <a:endParaRPr sz="1800" i="1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Business impact: 	</a:t>
            </a:r>
            <a:r>
              <a:rPr lang="en" sz="2400" b="1">
                <a:solidFill>
                  <a:srgbClr val="31B9AB"/>
                </a:solidFill>
              </a:rPr>
              <a:t>CPA decreased by 50%</a:t>
            </a:r>
            <a:endParaRPr sz="2400" b="1">
              <a:solidFill>
                <a:srgbClr val="31B9AB"/>
              </a:solidFill>
            </a:endParaRPr>
          </a:p>
        </p:txBody>
      </p:sp>
      <p:sp>
        <p:nvSpPr>
          <p:cNvPr id="214" name="Google Shape;214;p42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CR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Predict the First Purchase of Users in the next 14 days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Google Shape;219;p43"/>
          <p:cNvCxnSpPr/>
          <p:nvPr/>
        </p:nvCxnSpPr>
        <p:spPr>
          <a:xfrm>
            <a:off x="6444575" y="1740025"/>
            <a:ext cx="1647600" cy="5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" name="Google Shape;220;p43"/>
          <p:cNvCxnSpPr/>
          <p:nvPr/>
        </p:nvCxnSpPr>
        <p:spPr>
          <a:xfrm>
            <a:off x="867500" y="3918475"/>
            <a:ext cx="7224600" cy="3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43"/>
          <p:cNvSpPr/>
          <p:nvPr/>
        </p:nvSpPr>
        <p:spPr>
          <a:xfrm>
            <a:off x="7258975" y="1516825"/>
            <a:ext cx="1120800" cy="458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2" name="Google Shape;222;p43"/>
          <p:cNvCxnSpPr/>
          <p:nvPr/>
        </p:nvCxnSpPr>
        <p:spPr>
          <a:xfrm>
            <a:off x="7245775" y="1078375"/>
            <a:ext cx="13200" cy="1335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43"/>
          <p:cNvCxnSpPr/>
          <p:nvPr/>
        </p:nvCxnSpPr>
        <p:spPr>
          <a:xfrm>
            <a:off x="7258975" y="3285550"/>
            <a:ext cx="13200" cy="1335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" name="Google Shape;224;p43"/>
          <p:cNvSpPr/>
          <p:nvPr/>
        </p:nvSpPr>
        <p:spPr>
          <a:xfrm>
            <a:off x="7272175" y="3724000"/>
            <a:ext cx="1120800" cy="458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3"/>
          <p:cNvSpPr txBox="1"/>
          <p:nvPr/>
        </p:nvSpPr>
        <p:spPr>
          <a:xfrm>
            <a:off x="422475" y="2670500"/>
            <a:ext cx="41358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Model runs every 3 hrs  </a:t>
            </a:r>
            <a:endParaRPr sz="2400"/>
          </a:p>
        </p:txBody>
      </p:sp>
      <p:sp>
        <p:nvSpPr>
          <p:cNvPr id="226" name="Google Shape;226;p43"/>
          <p:cNvSpPr txBox="1"/>
          <p:nvPr/>
        </p:nvSpPr>
        <p:spPr>
          <a:xfrm>
            <a:off x="7402825" y="1130900"/>
            <a:ext cx="8331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43"/>
          <p:cNvSpPr txBox="1"/>
          <p:nvPr/>
        </p:nvSpPr>
        <p:spPr>
          <a:xfrm>
            <a:off x="7402825" y="3361750"/>
            <a:ext cx="8331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43"/>
          <p:cNvSpPr txBox="1"/>
          <p:nvPr/>
        </p:nvSpPr>
        <p:spPr>
          <a:xfrm>
            <a:off x="7272175" y="1451400"/>
            <a:ext cx="1204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14 day conversion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43"/>
          <p:cNvSpPr txBox="1"/>
          <p:nvPr/>
        </p:nvSpPr>
        <p:spPr>
          <a:xfrm>
            <a:off x="7272175" y="3647800"/>
            <a:ext cx="1204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14 day conversion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43"/>
          <p:cNvSpPr/>
          <p:nvPr/>
        </p:nvSpPr>
        <p:spPr>
          <a:xfrm rot="-5400000">
            <a:off x="6744250" y="1583538"/>
            <a:ext cx="183300" cy="662700"/>
          </a:xfrm>
          <a:prstGeom prst="lef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3"/>
          <p:cNvSpPr/>
          <p:nvPr/>
        </p:nvSpPr>
        <p:spPr>
          <a:xfrm rot="-5400000">
            <a:off x="4039300" y="1418725"/>
            <a:ext cx="170100" cy="6085800"/>
          </a:xfrm>
          <a:prstGeom prst="leftBrace">
            <a:avLst>
              <a:gd name="adj1" fmla="val 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43"/>
          <p:cNvSpPr txBox="1"/>
          <p:nvPr/>
        </p:nvSpPr>
        <p:spPr>
          <a:xfrm>
            <a:off x="815125" y="3918475"/>
            <a:ext cx="7197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2010</a:t>
            </a:r>
            <a:endParaRPr/>
          </a:p>
        </p:txBody>
      </p:sp>
      <p:sp>
        <p:nvSpPr>
          <p:cNvPr id="233" name="Google Shape;233;p43"/>
          <p:cNvSpPr txBox="1"/>
          <p:nvPr/>
        </p:nvSpPr>
        <p:spPr>
          <a:xfrm>
            <a:off x="6905725" y="633500"/>
            <a:ext cx="7197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</a:t>
            </a:r>
            <a:endParaRPr/>
          </a:p>
        </p:txBody>
      </p:sp>
      <p:sp>
        <p:nvSpPr>
          <p:cNvPr id="234" name="Google Shape;234;p43"/>
          <p:cNvSpPr txBox="1"/>
          <p:nvPr/>
        </p:nvSpPr>
        <p:spPr>
          <a:xfrm>
            <a:off x="6905725" y="2890600"/>
            <a:ext cx="7197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</a:t>
            </a:r>
            <a:endParaRPr/>
          </a:p>
        </p:txBody>
      </p:sp>
      <p:cxnSp>
        <p:nvCxnSpPr>
          <p:cNvPr id="235" name="Google Shape;235;p43"/>
          <p:cNvCxnSpPr/>
          <p:nvPr/>
        </p:nvCxnSpPr>
        <p:spPr>
          <a:xfrm rot="10800000" flipH="1">
            <a:off x="6442900" y="1575850"/>
            <a:ext cx="300" cy="34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43"/>
          <p:cNvSpPr txBox="1"/>
          <p:nvPr/>
        </p:nvSpPr>
        <p:spPr>
          <a:xfrm>
            <a:off x="5919875" y="1959525"/>
            <a:ext cx="13326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purchasers signed up last 7 days</a:t>
            </a:r>
            <a:endParaRPr/>
          </a:p>
        </p:txBody>
      </p:sp>
      <p:sp>
        <p:nvSpPr>
          <p:cNvPr id="237" name="Google Shape;237;p43"/>
          <p:cNvSpPr txBox="1"/>
          <p:nvPr/>
        </p:nvSpPr>
        <p:spPr>
          <a:xfrm>
            <a:off x="3764500" y="4544350"/>
            <a:ext cx="7197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NP</a:t>
            </a:r>
            <a:endParaRPr/>
          </a:p>
        </p:txBody>
      </p:sp>
      <p:cxnSp>
        <p:nvCxnSpPr>
          <p:cNvPr id="238" name="Google Shape;238;p43"/>
          <p:cNvCxnSpPr/>
          <p:nvPr/>
        </p:nvCxnSpPr>
        <p:spPr>
          <a:xfrm rot="10800000" flipH="1">
            <a:off x="867500" y="3724000"/>
            <a:ext cx="300" cy="34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Google Shape;239;p43"/>
          <p:cNvSpPr txBox="1"/>
          <p:nvPr/>
        </p:nvSpPr>
        <p:spPr>
          <a:xfrm>
            <a:off x="7299075" y="2016900"/>
            <a:ext cx="1204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Output:(0,1)</a:t>
            </a:r>
            <a:endParaRPr/>
          </a:p>
        </p:txBody>
      </p:sp>
      <p:sp>
        <p:nvSpPr>
          <p:cNvPr id="240" name="Google Shape;240;p43"/>
          <p:cNvSpPr txBox="1"/>
          <p:nvPr/>
        </p:nvSpPr>
        <p:spPr>
          <a:xfrm>
            <a:off x="7287700" y="4264375"/>
            <a:ext cx="12042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Output:(0,1)</a:t>
            </a:r>
            <a:endParaRPr/>
          </a:p>
        </p:txBody>
      </p:sp>
      <p:sp>
        <p:nvSpPr>
          <p:cNvPr id="241" name="Google Shape;241;p43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CR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 the First Purchase of User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Audiences</a:t>
            </a:r>
            <a:endParaRPr/>
          </a:p>
        </p:txBody>
      </p:sp>
      <p:pic>
        <p:nvPicPr>
          <p:cNvPr id="247" name="Google Shape;2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0750" y="571700"/>
            <a:ext cx="679284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88392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4"/>
          <p:cNvSpPr txBox="1">
            <a:spLocks noGrp="1"/>
          </p:cNvSpPr>
          <p:nvPr>
            <p:ph type="title"/>
          </p:nvPr>
        </p:nvSpPr>
        <p:spPr>
          <a:xfrm>
            <a:off x="311700" y="24291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CR PREDICTION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5"/>
          <p:cNvSpPr txBox="1"/>
          <p:nvPr/>
        </p:nvSpPr>
        <p:spPr>
          <a:xfrm>
            <a:off x="311700" y="1186125"/>
            <a:ext cx="8290800" cy="3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</a:rPr>
              <a:t>Algorithms used:</a:t>
            </a:r>
            <a:r>
              <a:rPr lang="en" sz="1800" dirty="0">
                <a:solidFill>
                  <a:srgbClr val="4C4C4C"/>
                </a:solidFill>
              </a:rPr>
              <a:t>	Random Forest classifier</a:t>
            </a: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</a:rPr>
              <a:t>Tools:</a:t>
            </a:r>
            <a:r>
              <a:rPr lang="en" sz="1800" dirty="0">
                <a:solidFill>
                  <a:srgbClr val="4C4C4C"/>
                </a:solidFill>
              </a:rPr>
              <a:t> 			Redshift, Python</a:t>
            </a: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</a:rPr>
              <a:t>Model performance:</a:t>
            </a:r>
            <a:r>
              <a:rPr lang="en" sz="1800" dirty="0">
                <a:solidFill>
                  <a:srgbClr val="4C4C4C"/>
                </a:solidFill>
              </a:rPr>
              <a:t> 	Accuracy = 91.3%</a:t>
            </a:r>
            <a:endParaRPr sz="1800" i="1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</a:rPr>
              <a:t>Business impact:</a:t>
            </a:r>
            <a:r>
              <a:rPr lang="en" sz="1800" dirty="0">
                <a:solidFill>
                  <a:srgbClr val="4C4C4C"/>
                </a:solidFill>
              </a:rPr>
              <a:t> 	Ability to estimate long-term CR and make better </a:t>
            </a:r>
            <a:endParaRPr sz="1800" dirty="0">
              <a:solidFill>
                <a:srgbClr val="4C4C4C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4C4C4C"/>
                </a:solidFill>
              </a:rPr>
              <a:t>decisions about the budget</a:t>
            </a:r>
            <a:endParaRPr sz="2400" b="1" dirty="0">
              <a:solidFill>
                <a:srgbClr val="4C4C4C"/>
              </a:solidFill>
            </a:endParaRPr>
          </a:p>
        </p:txBody>
      </p:sp>
      <p:sp>
        <p:nvSpPr>
          <p:cNvPr id="255" name="Google Shape;255;p45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CR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/>
              <a:t>Predict the First Purchase of User in the next 60 Days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 txBox="1">
            <a:spLocks noGrp="1"/>
          </p:cNvSpPr>
          <p:nvPr>
            <p:ph type="body" idx="1"/>
          </p:nvPr>
        </p:nvSpPr>
        <p:spPr>
          <a:xfrm>
            <a:off x="311700" y="1444475"/>
            <a:ext cx="351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C4C4C"/>
                </a:solidFill>
              </a:rPr>
              <a:t>Payback</a:t>
            </a:r>
            <a:r>
              <a:rPr lang="en">
                <a:solidFill>
                  <a:srgbClr val="4C4C4C"/>
                </a:solidFill>
              </a:rPr>
              <a:t> = </a:t>
            </a:r>
            <a:br>
              <a:rPr lang="en">
                <a:solidFill>
                  <a:srgbClr val="4C4C4C"/>
                </a:solidFill>
              </a:rPr>
            </a:br>
            <a:r>
              <a:rPr lang="en">
                <a:solidFill>
                  <a:srgbClr val="4C4C4C"/>
                </a:solidFill>
              </a:rPr>
              <a:t>Cost Per Acquisition (CPA) / Lifetime value (LTV)</a:t>
            </a:r>
            <a:endParaRPr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C4C4C"/>
                </a:solidFill>
              </a:rPr>
              <a:t>CPA</a:t>
            </a:r>
            <a:r>
              <a:rPr lang="en">
                <a:solidFill>
                  <a:srgbClr val="4C4C4C"/>
                </a:solidFill>
              </a:rPr>
              <a:t> = </a:t>
            </a:r>
            <a:br>
              <a:rPr lang="en">
                <a:solidFill>
                  <a:srgbClr val="4C4C4C"/>
                </a:solidFill>
              </a:rPr>
            </a:br>
            <a:r>
              <a:rPr lang="en">
                <a:solidFill>
                  <a:srgbClr val="4C4C4C"/>
                </a:solidFill>
              </a:rPr>
              <a:t>Cost Per Lead (CPL) / Conversion Rate (CR)</a:t>
            </a:r>
            <a:endParaRPr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C4C4C"/>
              </a:solidFill>
            </a:endParaRPr>
          </a:p>
        </p:txBody>
      </p:sp>
      <p:pic>
        <p:nvPicPr>
          <p:cNvPr id="261" name="Google Shape;26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3975" y="748701"/>
            <a:ext cx="5217524" cy="399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6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CR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Payback Optimization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 txBox="1"/>
          <p:nvPr/>
        </p:nvSpPr>
        <p:spPr>
          <a:xfrm>
            <a:off x="311700" y="1266900"/>
            <a:ext cx="6884700" cy="26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</a:rPr>
              <a:t>Algorithms used: 	</a:t>
            </a:r>
            <a:r>
              <a:rPr lang="en" sz="1800" dirty="0">
                <a:solidFill>
                  <a:srgbClr val="4C4C4C"/>
                </a:solidFill>
              </a:rPr>
              <a:t>Cox regression</a:t>
            </a:r>
            <a:br>
              <a:rPr lang="en" sz="1800" dirty="0">
                <a:solidFill>
                  <a:srgbClr val="4C4C4C"/>
                </a:solidFill>
              </a:rPr>
            </a:b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</a:rPr>
              <a:t>Tools:</a:t>
            </a:r>
            <a:r>
              <a:rPr lang="en" sz="1800" dirty="0">
                <a:solidFill>
                  <a:srgbClr val="4C4C4C"/>
                </a:solidFill>
              </a:rPr>
              <a:t> 				Redshift, Python</a:t>
            </a: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</a:rPr>
              <a:t>Model performance:</a:t>
            </a:r>
            <a:r>
              <a:rPr lang="en" sz="1800" dirty="0">
                <a:solidFill>
                  <a:srgbClr val="4C4C4C"/>
                </a:solidFill>
              </a:rPr>
              <a:t> 	Concordance index 0.87 </a:t>
            </a:r>
            <a:endParaRPr sz="1800" i="1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</a:rPr>
              <a:t>Business impact:</a:t>
            </a:r>
            <a:r>
              <a:rPr lang="en" sz="1800" dirty="0">
                <a:solidFill>
                  <a:srgbClr val="4C4C4C"/>
                </a:solidFill>
              </a:rPr>
              <a:t> 	</a:t>
            </a:r>
            <a:r>
              <a:rPr lang="en" sz="2400" b="1" dirty="0">
                <a:solidFill>
                  <a:srgbClr val="31B9AB"/>
                </a:solidFill>
              </a:rPr>
              <a:t>Decreased payback by 5%</a:t>
            </a:r>
            <a:endParaRPr sz="2400" b="1" dirty="0">
              <a:solidFill>
                <a:srgbClr val="31B9AB"/>
              </a:solidFill>
            </a:endParaRPr>
          </a:p>
        </p:txBody>
      </p:sp>
      <p:sp>
        <p:nvSpPr>
          <p:cNvPr id="268" name="Google Shape;268;p47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CPA OPTIMIZATION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When will a group of signups convert?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/>
          <p:nvPr/>
        </p:nvSpPr>
        <p:spPr>
          <a:xfrm>
            <a:off x="254550" y="269525"/>
            <a:ext cx="6446100" cy="4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8"/>
          <p:cNvSpPr txBox="1">
            <a:spLocks noGrp="1"/>
          </p:cNvSpPr>
          <p:nvPr>
            <p:ph type="title" idx="4294967295"/>
          </p:nvPr>
        </p:nvSpPr>
        <p:spPr>
          <a:xfrm>
            <a:off x="311700" y="76696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 year CPA prediction for different advertising campaigns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875" y="1259950"/>
            <a:ext cx="8520600" cy="28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8"/>
          <p:cNvSpPr txBox="1">
            <a:spLocks noGrp="1"/>
          </p:cNvSpPr>
          <p:nvPr>
            <p:ph type="body" idx="4294967295"/>
          </p:nvPr>
        </p:nvSpPr>
        <p:spPr>
          <a:xfrm>
            <a:off x="549225" y="4020475"/>
            <a:ext cx="39804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estimate CPA for every paid advertising campaign on a daily basis to allocate marketing budget properly.</a:t>
            </a:r>
            <a:endParaRPr sz="12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used “point” estimation for 1 year CPA.</a:t>
            </a:r>
            <a:endParaRPr sz="12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p48"/>
          <p:cNvSpPr txBox="1">
            <a:spLocks noGrp="1"/>
          </p:cNvSpPr>
          <p:nvPr>
            <p:ph type="body" idx="4294967295"/>
          </p:nvPr>
        </p:nvSpPr>
        <p:spPr>
          <a:xfrm>
            <a:off x="4684650" y="4020475"/>
            <a:ext cx="39804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decided to switch to continuous CPA estimation to increase accuracy and have more control over predictions on any given time window. </a:t>
            </a:r>
            <a:endParaRPr sz="12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48"/>
          <p:cNvSpPr txBox="1">
            <a:spLocks noGrp="1"/>
          </p:cNvSpPr>
          <p:nvPr>
            <p:ph type="title" idx="4294967295"/>
          </p:nvPr>
        </p:nvSpPr>
        <p:spPr>
          <a:xfrm>
            <a:off x="311700" y="287079"/>
            <a:ext cx="8520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CPA OPTIMIZATION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9"/>
          <p:cNvSpPr/>
          <p:nvPr/>
        </p:nvSpPr>
        <p:spPr>
          <a:xfrm>
            <a:off x="254550" y="269525"/>
            <a:ext cx="6446100" cy="4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title" idx="4294967295"/>
          </p:nvPr>
        </p:nvSpPr>
        <p:spPr>
          <a:xfrm>
            <a:off x="311700" y="68893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For survival rate prediction we used Cox Regression implemented in </a:t>
            </a:r>
            <a:r>
              <a:rPr lang="en" sz="1600" b="1">
                <a:solidFill>
                  <a:srgbClr val="31B9AB"/>
                </a:solidFill>
              </a:rPr>
              <a:t>lifelines</a:t>
            </a:r>
            <a:r>
              <a:rPr lang="en" sz="1600"/>
              <a:t> package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9"/>
          <p:cNvSpPr txBox="1"/>
          <p:nvPr/>
        </p:nvSpPr>
        <p:spPr>
          <a:xfrm>
            <a:off x="313382" y="1388900"/>
            <a:ext cx="3262200" cy="3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C4C4C"/>
                </a:solidFill>
              </a:rPr>
              <a:t>Duration</a:t>
            </a:r>
            <a:endParaRPr sz="1600" b="1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4C4C"/>
                </a:solidFill>
              </a:rPr>
              <a:t>Time between user’s signup and purchase OR time between user’s signup and current date</a:t>
            </a:r>
            <a:endParaRPr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C4C4C"/>
                </a:solidFill>
              </a:rPr>
              <a:t>Event</a:t>
            </a:r>
            <a:endParaRPr sz="1600" b="1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4C4C"/>
                </a:solidFill>
              </a:rPr>
              <a:t>User’s first purchase at thredUP site (conversion)</a:t>
            </a:r>
            <a:endParaRPr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4C4C4C"/>
                </a:solidFill>
              </a:rPr>
              <a:t>Features</a:t>
            </a:r>
            <a:endParaRPr sz="1600" b="1"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-"/>
            </a:pPr>
            <a:r>
              <a:rPr lang="en">
                <a:solidFill>
                  <a:srgbClr val="4C4C4C"/>
                </a:solidFill>
              </a:rPr>
              <a:t>Data about advertising campaign</a:t>
            </a:r>
            <a:endParaRPr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-"/>
            </a:pPr>
            <a:r>
              <a:rPr lang="en">
                <a:solidFill>
                  <a:srgbClr val="4C4C4C"/>
                </a:solidFill>
              </a:rPr>
              <a:t>Data about user</a:t>
            </a:r>
            <a:endParaRPr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C4C4C"/>
              </a:solidFill>
            </a:endParaRPr>
          </a:p>
        </p:txBody>
      </p:sp>
      <p:pic>
        <p:nvPicPr>
          <p:cNvPr id="286" name="Google Shape;28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5683" y="1297387"/>
            <a:ext cx="5173776" cy="373283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9"/>
          <p:cNvSpPr txBox="1">
            <a:spLocks noGrp="1"/>
          </p:cNvSpPr>
          <p:nvPr>
            <p:ph type="title" idx="4294967295"/>
          </p:nvPr>
        </p:nvSpPr>
        <p:spPr>
          <a:xfrm>
            <a:off x="311700" y="287079"/>
            <a:ext cx="8520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CPA OPTIMIZATION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 txBox="1"/>
          <p:nvPr/>
        </p:nvSpPr>
        <p:spPr>
          <a:xfrm>
            <a:off x="5882350" y="4038500"/>
            <a:ext cx="20271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Chris Homer</a:t>
            </a:r>
            <a:b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Co-Founder &amp; CTO at thredUPddd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32" name="Google Shape;132;p32"/>
          <p:cNvGrpSpPr/>
          <p:nvPr/>
        </p:nvGrpSpPr>
        <p:grpSpPr>
          <a:xfrm>
            <a:off x="3100" y="3834425"/>
            <a:ext cx="9137799" cy="1309078"/>
            <a:chOff x="3100" y="3834425"/>
            <a:chExt cx="9137799" cy="1309078"/>
          </a:xfrm>
        </p:grpSpPr>
        <p:pic>
          <p:nvPicPr>
            <p:cNvPr id="133" name="Google Shape;133;p32"/>
            <p:cNvPicPr preferRelativeResize="0"/>
            <p:nvPr/>
          </p:nvPicPr>
          <p:blipFill rotWithShape="1">
            <a:blip r:embed="rId3">
              <a:alphaModFix/>
            </a:blip>
            <a:srcRect t="74548"/>
            <a:stretch/>
          </p:blipFill>
          <p:spPr>
            <a:xfrm>
              <a:off x="3100" y="3834425"/>
              <a:ext cx="9137799" cy="1309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32"/>
            <p:cNvPicPr preferRelativeResize="0"/>
            <p:nvPr/>
          </p:nvPicPr>
          <p:blipFill rotWithShape="1">
            <a:blip r:embed="rId3">
              <a:alphaModFix/>
            </a:blip>
            <a:srcRect l="56898" t="74548" b="3306"/>
            <a:stretch/>
          </p:blipFill>
          <p:spPr>
            <a:xfrm>
              <a:off x="1288250" y="3945725"/>
              <a:ext cx="3938451" cy="1139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32"/>
          <p:cNvSpPr txBox="1"/>
          <p:nvPr/>
        </p:nvSpPr>
        <p:spPr>
          <a:xfrm>
            <a:off x="5882350" y="4038500"/>
            <a:ext cx="20271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Chris Homer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6" name="Google Shape;136;p32"/>
          <p:cNvSpPr txBox="1">
            <a:spLocks noGrp="1"/>
          </p:cNvSpPr>
          <p:nvPr>
            <p:ph type="body" idx="1"/>
          </p:nvPr>
        </p:nvSpPr>
        <p:spPr>
          <a:xfrm>
            <a:off x="316375" y="681300"/>
            <a:ext cx="4260300" cy="43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44444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4AE1BB"/>
              </a:buClr>
              <a:buSzPts val="1800"/>
              <a:buChar char="●"/>
            </a:pPr>
            <a:r>
              <a:rPr lang="en" b="1" dirty="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Largest </a:t>
            </a:r>
            <a:r>
              <a:rPr lang="en" dirty="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consignment store</a:t>
            </a:r>
            <a:endParaRPr dirty="0">
              <a:solidFill>
                <a:srgbClr val="444444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E1BB"/>
              </a:buClr>
              <a:buSzPts val="1800"/>
              <a:buChar char="●"/>
            </a:pPr>
            <a:r>
              <a:rPr lang="en" b="1" dirty="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$130M+ </a:t>
            </a:r>
            <a:r>
              <a:rPr lang="en" dirty="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invested</a:t>
            </a:r>
            <a:endParaRPr dirty="0">
              <a:solidFill>
                <a:srgbClr val="444444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E1BB"/>
              </a:buClr>
              <a:buSzPts val="1800"/>
              <a:buFont typeface="Muli"/>
              <a:buChar char="●"/>
            </a:pPr>
            <a:r>
              <a:rPr lang="en" b="1" dirty="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1000+ </a:t>
            </a:r>
            <a:r>
              <a:rPr lang="en" dirty="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employees</a:t>
            </a:r>
            <a:endParaRPr dirty="0">
              <a:solidFill>
                <a:srgbClr val="444444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AE1BB"/>
              </a:buClr>
              <a:buSzPts val="1800"/>
              <a:buFont typeface="Muli"/>
              <a:buChar char="●"/>
            </a:pPr>
            <a:r>
              <a:rPr lang="en" b="1" dirty="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4 </a:t>
            </a:r>
            <a:r>
              <a:rPr lang="en" dirty="0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distribution center</a:t>
            </a:r>
            <a:endParaRPr dirty="0">
              <a:solidFill>
                <a:srgbClr val="444444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37" name="Google Shape;137;p32"/>
          <p:cNvPicPr preferRelativeResize="0"/>
          <p:nvPr/>
        </p:nvPicPr>
        <p:blipFill rotWithShape="1">
          <a:blip r:embed="rId4">
            <a:alphaModFix/>
          </a:blip>
          <a:srcRect t="5532" b="5372"/>
          <a:stretch/>
        </p:blipFill>
        <p:spPr>
          <a:xfrm>
            <a:off x="4186800" y="471725"/>
            <a:ext cx="4731178" cy="263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572" y="342250"/>
            <a:ext cx="2666377" cy="7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2"/>
          <p:cNvSpPr txBox="1"/>
          <p:nvPr/>
        </p:nvSpPr>
        <p:spPr>
          <a:xfrm>
            <a:off x="4673688" y="4266200"/>
            <a:ext cx="32358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Co-Founder &amp; CTO at thredUP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Solution Specialist at Microsoft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Harvard Business School &amp; Princeton University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40" name="Google Shape;14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1330" y="4110780"/>
            <a:ext cx="743475" cy="7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2"/>
          <p:cNvSpPr txBox="1"/>
          <p:nvPr/>
        </p:nvSpPr>
        <p:spPr>
          <a:xfrm>
            <a:off x="5882350" y="4038500"/>
            <a:ext cx="20271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Chris Homer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2" name="Google Shape;142;p32"/>
          <p:cNvSpPr txBox="1"/>
          <p:nvPr/>
        </p:nvSpPr>
        <p:spPr>
          <a:xfrm>
            <a:off x="1177960" y="4266200"/>
            <a:ext cx="32358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Machine Learning Engineer at thredUP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Deputy head of data science department at Zoral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Chief analyst at Prominvestbank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3" name="Google Shape;143;p32"/>
          <p:cNvSpPr txBox="1"/>
          <p:nvPr/>
        </p:nvSpPr>
        <p:spPr>
          <a:xfrm>
            <a:off x="1177316" y="4038500"/>
            <a:ext cx="20271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Tetiana Torovets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/>
          <p:nvPr/>
        </p:nvSpPr>
        <p:spPr>
          <a:xfrm>
            <a:off x="254550" y="269525"/>
            <a:ext cx="6446100" cy="4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50"/>
          <p:cNvSpPr/>
          <p:nvPr/>
        </p:nvSpPr>
        <p:spPr>
          <a:xfrm>
            <a:off x="598950" y="1078124"/>
            <a:ext cx="2388300" cy="2403900"/>
          </a:xfrm>
          <a:prstGeom prst="ellipse">
            <a:avLst/>
          </a:prstGeom>
          <a:solidFill>
            <a:srgbClr val="31B9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50"/>
          <p:cNvSpPr txBox="1"/>
          <p:nvPr/>
        </p:nvSpPr>
        <p:spPr>
          <a:xfrm>
            <a:off x="849744" y="1594549"/>
            <a:ext cx="18867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year Cost Per Acquisition 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Cost Per Lead / 365 Conversion Rate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50"/>
          <p:cNvSpPr txBox="1"/>
          <p:nvPr/>
        </p:nvSpPr>
        <p:spPr>
          <a:xfrm>
            <a:off x="3939489" y="995618"/>
            <a:ext cx="43413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Predicted Cumulative Conversion Rate</a:t>
            </a:r>
            <a:endParaRPr b="1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p50"/>
          <p:cNvSpPr txBox="1"/>
          <p:nvPr/>
        </p:nvSpPr>
        <p:spPr>
          <a:xfrm>
            <a:off x="265350" y="3611200"/>
            <a:ext cx="30555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Continuous conversion rate prediction is the key component of the Cost Per Acquisition prediction</a:t>
            </a: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7" name="Google Shape;29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349" y="1377600"/>
            <a:ext cx="5320250" cy="32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0"/>
          <p:cNvSpPr txBox="1">
            <a:spLocks noGrp="1"/>
          </p:cNvSpPr>
          <p:nvPr>
            <p:ph type="title" idx="4294967295"/>
          </p:nvPr>
        </p:nvSpPr>
        <p:spPr>
          <a:xfrm>
            <a:off x="311700" y="287079"/>
            <a:ext cx="8520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CPA OPTIMIZATION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0775" y="1519800"/>
            <a:ext cx="4783814" cy="2586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1"/>
          <p:cNvSpPr/>
          <p:nvPr/>
        </p:nvSpPr>
        <p:spPr>
          <a:xfrm>
            <a:off x="254550" y="269525"/>
            <a:ext cx="6446100" cy="4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51"/>
          <p:cNvSpPr txBox="1"/>
          <p:nvPr/>
        </p:nvSpPr>
        <p:spPr>
          <a:xfrm>
            <a:off x="216040" y="1061338"/>
            <a:ext cx="3262200" cy="3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Helvetica Neue"/>
              <a:buChar char="●"/>
            </a:pPr>
            <a: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newly started campaigns, the number of users can be low.</a:t>
            </a: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Helvetica Neue"/>
              <a:buChar char="●"/>
            </a:pPr>
            <a: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reliable prediction, we mix channel average with prediction for advertising campaign.</a:t>
            </a: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Helvetica Neue"/>
              <a:buChar char="●"/>
            </a:pPr>
            <a: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signups -&gt; higher weight for the advertising campaign.</a:t>
            </a: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Weight of the advertising campaign in prediction depends on the </a:t>
            </a:r>
            <a:r>
              <a:rPr lang="en" b="1">
                <a:solidFill>
                  <a:srgbClr val="31B9A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confidence interval of the actual survival curve</a:t>
            </a:r>
            <a: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(Kaplan-Meier estimation).</a:t>
            </a: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p51"/>
          <p:cNvSpPr txBox="1"/>
          <p:nvPr/>
        </p:nvSpPr>
        <p:spPr>
          <a:xfrm>
            <a:off x="4126306" y="1130343"/>
            <a:ext cx="43413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Cumulative conversion rate depends on days since signup</a:t>
            </a:r>
            <a:endParaRPr sz="12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Google Shape;307;p51"/>
          <p:cNvSpPr txBox="1"/>
          <p:nvPr/>
        </p:nvSpPr>
        <p:spPr>
          <a:xfrm>
            <a:off x="6204467" y="4188673"/>
            <a:ext cx="27123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prediction is shifted towards channel average</a:t>
            </a:r>
            <a:endParaRPr sz="12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51"/>
          <p:cNvSpPr txBox="1"/>
          <p:nvPr/>
        </p:nvSpPr>
        <p:spPr>
          <a:xfrm>
            <a:off x="3111405" y="4173698"/>
            <a:ext cx="2391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Actual survival curve - confidence interval width is high</a:t>
            </a:r>
            <a:endParaRPr sz="12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09" name="Google Shape;309;p51"/>
          <p:cNvCxnSpPr/>
          <p:nvPr/>
        </p:nvCxnSpPr>
        <p:spPr>
          <a:xfrm rot="10800000" flipH="1">
            <a:off x="6828050" y="2305875"/>
            <a:ext cx="703800" cy="1939200"/>
          </a:xfrm>
          <a:prstGeom prst="straightConnector1">
            <a:avLst/>
          </a:prstGeom>
          <a:noFill/>
          <a:ln w="9525" cap="flat" cmpd="sng">
            <a:solidFill>
              <a:srgbClr val="31B9A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0" name="Google Shape;310;p51"/>
          <p:cNvCxnSpPr/>
          <p:nvPr/>
        </p:nvCxnSpPr>
        <p:spPr>
          <a:xfrm rot="10800000" flipH="1">
            <a:off x="3868200" y="2455575"/>
            <a:ext cx="698700" cy="1789500"/>
          </a:xfrm>
          <a:prstGeom prst="straightConnector1">
            <a:avLst/>
          </a:prstGeom>
          <a:noFill/>
          <a:ln w="9525" cap="flat" cmpd="sng">
            <a:solidFill>
              <a:srgbClr val="31B9A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1" name="Google Shape;311;p51"/>
          <p:cNvSpPr txBox="1">
            <a:spLocks noGrp="1"/>
          </p:cNvSpPr>
          <p:nvPr>
            <p:ph type="title" idx="4294967295"/>
          </p:nvPr>
        </p:nvSpPr>
        <p:spPr>
          <a:xfrm>
            <a:off x="311700" y="287079"/>
            <a:ext cx="8520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CPA OPTIMIZATION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/>
          <p:cNvSpPr/>
          <p:nvPr/>
        </p:nvSpPr>
        <p:spPr>
          <a:xfrm>
            <a:off x="254550" y="269525"/>
            <a:ext cx="6446100" cy="4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415" y="1556767"/>
            <a:ext cx="5038675" cy="29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2"/>
          <p:cNvSpPr txBox="1"/>
          <p:nvPr/>
        </p:nvSpPr>
        <p:spPr>
          <a:xfrm>
            <a:off x="178350" y="1178421"/>
            <a:ext cx="3262200" cy="16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Helvetica Neue"/>
              <a:buChar char="●"/>
            </a:pPr>
            <a: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over daily CR and CPA</a:t>
            </a:r>
            <a:b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Helvetica Neue"/>
              <a:buChar char="●"/>
            </a:pPr>
            <a: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Quick estimation of CR/CPA for the advertising campaigns with low # of signups</a:t>
            </a: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prediction accuracy</a:t>
            </a:r>
            <a:endParaRPr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p52"/>
          <p:cNvSpPr txBox="1"/>
          <p:nvPr/>
        </p:nvSpPr>
        <p:spPr>
          <a:xfrm>
            <a:off x="3752563" y="1167382"/>
            <a:ext cx="48804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Comparison of CR prediction with previous and new approaches</a:t>
            </a:r>
            <a:endParaRPr sz="12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0" name="Google Shape;320;p52"/>
          <p:cNvSpPr txBox="1">
            <a:spLocks noGrp="1"/>
          </p:cNvSpPr>
          <p:nvPr>
            <p:ph type="title" idx="4294967295"/>
          </p:nvPr>
        </p:nvSpPr>
        <p:spPr>
          <a:xfrm>
            <a:off x="311700" y="287079"/>
            <a:ext cx="8520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CPA OPTIMIZATION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 txBox="1"/>
          <p:nvPr/>
        </p:nvSpPr>
        <p:spPr>
          <a:xfrm>
            <a:off x="395350" y="1434100"/>
            <a:ext cx="8109900" cy="25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</a:rPr>
              <a:t>Algorithms used: 	</a:t>
            </a:r>
            <a:r>
              <a:rPr lang="en" sz="1800" dirty="0">
                <a:solidFill>
                  <a:srgbClr val="4C4C4C"/>
                </a:solidFill>
              </a:rPr>
              <a:t>Random Forest Classifier</a:t>
            </a: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4C4C4C"/>
                </a:solidFill>
              </a:rPr>
              <a:t>Tools:</a:t>
            </a:r>
            <a:r>
              <a:rPr lang="en" sz="1800" dirty="0">
                <a:solidFill>
                  <a:srgbClr val="4C4C4C"/>
                </a:solidFill>
              </a:rPr>
              <a:t> 			Redshift + Python</a:t>
            </a: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4C4C4C"/>
                </a:solidFill>
              </a:rPr>
              <a:t>Model performance:</a:t>
            </a:r>
            <a:r>
              <a:rPr lang="en" sz="1800" dirty="0">
                <a:solidFill>
                  <a:srgbClr val="4C4C4C"/>
                </a:solidFill>
              </a:rPr>
              <a:t> 	AUC = 96.1%</a:t>
            </a: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4C4C4C"/>
                </a:solidFill>
              </a:rPr>
              <a:t>Business impact:</a:t>
            </a:r>
            <a:r>
              <a:rPr lang="en" sz="1800" dirty="0">
                <a:solidFill>
                  <a:srgbClr val="4C4C4C"/>
                </a:solidFill>
              </a:rPr>
              <a:t> 	Find the most appropriate email content for users, </a:t>
            </a:r>
            <a:endParaRPr sz="1800" dirty="0">
              <a:solidFill>
                <a:srgbClr val="4C4C4C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4C4C4C"/>
                </a:solidFill>
              </a:rPr>
              <a:t>vary discount %</a:t>
            </a:r>
            <a:endParaRPr sz="1800" dirty="0">
              <a:solidFill>
                <a:srgbClr val="4C4C4C"/>
              </a:solidFill>
            </a:endParaRPr>
          </a:p>
        </p:txBody>
      </p:sp>
      <p:sp>
        <p:nvSpPr>
          <p:cNvPr id="326" name="Google Shape;326;p53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THREDUP. NEXT PURCHASE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Predict Next Purchase of User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 txBox="1">
            <a:spLocks noGrp="1"/>
          </p:cNvSpPr>
          <p:nvPr>
            <p:ph type="body" idx="1"/>
          </p:nvPr>
        </p:nvSpPr>
        <p:spPr>
          <a:xfrm>
            <a:off x="311700" y="1377100"/>
            <a:ext cx="397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 dirty="0">
                <a:solidFill>
                  <a:srgbClr val="4C4C4C"/>
                </a:solidFill>
              </a:rPr>
              <a:t>The score predicts the likelihood a buyer will make another purchase in 30 days.</a:t>
            </a:r>
            <a:br>
              <a:rPr lang="en" sz="1400" dirty="0">
                <a:solidFill>
                  <a:srgbClr val="4C4C4C"/>
                </a:solidFill>
              </a:rPr>
            </a:br>
            <a:endParaRPr sz="1400" dirty="0"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 dirty="0">
                <a:solidFill>
                  <a:srgbClr val="4C4C4C"/>
                </a:solidFill>
              </a:rPr>
              <a:t>Only users who have made a purchase in the last year get scores.</a:t>
            </a:r>
            <a:br>
              <a:rPr lang="en" sz="1400" dirty="0">
                <a:solidFill>
                  <a:srgbClr val="4C4C4C"/>
                </a:solidFill>
              </a:rPr>
            </a:br>
            <a:endParaRPr sz="1400" dirty="0"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 dirty="0">
                <a:solidFill>
                  <a:srgbClr val="4C4C4C"/>
                </a:solidFill>
              </a:rPr>
              <a:t>The score uses browse behavior, order and supply history, email history, and other variables to make this prediction.</a:t>
            </a:r>
            <a:endParaRPr sz="1400" dirty="0">
              <a:solidFill>
                <a:srgbClr val="4C4C4C"/>
              </a:solidFill>
            </a:endParaRPr>
          </a:p>
        </p:txBody>
      </p:sp>
      <p:pic>
        <p:nvPicPr>
          <p:cNvPr id="332" name="Google Shape;332;p54"/>
          <p:cNvPicPr preferRelativeResize="0"/>
          <p:nvPr/>
        </p:nvPicPr>
        <p:blipFill rotWithShape="1">
          <a:blip r:embed="rId3">
            <a:alphaModFix/>
          </a:blip>
          <a:srcRect b="4770"/>
          <a:stretch/>
        </p:blipFill>
        <p:spPr>
          <a:xfrm>
            <a:off x="4370125" y="1704825"/>
            <a:ext cx="4230975" cy="29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4"/>
          <p:cNvSpPr txBox="1"/>
          <p:nvPr/>
        </p:nvSpPr>
        <p:spPr>
          <a:xfrm>
            <a:off x="6777300" y="1141075"/>
            <a:ext cx="2055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score</a:t>
            </a:r>
            <a:endParaRPr sz="160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4" name="Google Shape;334;p54"/>
          <p:cNvCxnSpPr/>
          <p:nvPr/>
        </p:nvCxnSpPr>
        <p:spPr>
          <a:xfrm flipH="1">
            <a:off x="7144050" y="1490400"/>
            <a:ext cx="606900" cy="1085100"/>
          </a:xfrm>
          <a:prstGeom prst="straightConnector1">
            <a:avLst/>
          </a:prstGeom>
          <a:noFill/>
          <a:ln w="1905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5" name="Google Shape;335;p54"/>
          <p:cNvSpPr txBox="1"/>
          <p:nvPr/>
        </p:nvSpPr>
        <p:spPr>
          <a:xfrm>
            <a:off x="5008737" y="1156075"/>
            <a:ext cx="16569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Orders</a:t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6" name="Google Shape;336;p54"/>
          <p:cNvCxnSpPr/>
          <p:nvPr/>
        </p:nvCxnSpPr>
        <p:spPr>
          <a:xfrm flipH="1">
            <a:off x="5583975" y="1541125"/>
            <a:ext cx="260100" cy="258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7" name="Google Shape;337;p54"/>
          <p:cNvCxnSpPr/>
          <p:nvPr/>
        </p:nvCxnSpPr>
        <p:spPr>
          <a:xfrm flipH="1">
            <a:off x="5800275" y="1581475"/>
            <a:ext cx="43800" cy="225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8" name="Google Shape;338;p54"/>
          <p:cNvCxnSpPr/>
          <p:nvPr/>
        </p:nvCxnSpPr>
        <p:spPr>
          <a:xfrm>
            <a:off x="5876175" y="1541125"/>
            <a:ext cx="424500" cy="288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9" name="Google Shape;339;p54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THREDUP. NEXT PURCHASE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5"/>
          <p:cNvSpPr txBox="1"/>
          <p:nvPr/>
        </p:nvSpPr>
        <p:spPr>
          <a:xfrm>
            <a:off x="366850" y="1426850"/>
            <a:ext cx="8256900" cy="3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Algorithms used:</a:t>
            </a:r>
            <a:r>
              <a:rPr lang="en" sz="1800">
                <a:solidFill>
                  <a:srgbClr val="4C4C4C"/>
                </a:solidFill>
              </a:rPr>
              <a:t> 	Beta Geo Fitter, Gamma Gamma Fitter</a:t>
            </a: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4C4C4C"/>
                </a:solidFill>
              </a:rPr>
              <a:t>Tools:</a:t>
            </a:r>
            <a:r>
              <a:rPr lang="en" sz="1800">
                <a:solidFill>
                  <a:srgbClr val="4C4C4C"/>
                </a:solidFill>
              </a:rPr>
              <a:t> 				Redshift + Python</a:t>
            </a: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4C4C4C"/>
                </a:solidFill>
              </a:rPr>
              <a:t>Model performance:	</a:t>
            </a:r>
            <a:r>
              <a:rPr lang="en" sz="1800">
                <a:solidFill>
                  <a:srgbClr val="4C4C4C"/>
                </a:solidFill>
              </a:rPr>
              <a:t>Average difference in counts between actuals and </a:t>
            </a:r>
            <a:endParaRPr sz="1800">
              <a:solidFill>
                <a:srgbClr val="4C4C4C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C4C4C"/>
                </a:solidFill>
              </a:rPr>
              <a:t>predictions:  0.002</a:t>
            </a:r>
            <a:endParaRPr sz="1800">
              <a:solidFill>
                <a:srgbClr val="4C4C4C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C4C4C"/>
                </a:solidFill>
              </a:rPr>
              <a:t>Average difference in AOV between actuals and predictions:  $2.56 (4%)</a:t>
            </a:r>
            <a:br>
              <a:rPr lang="en" sz="1800">
                <a:solidFill>
                  <a:srgbClr val="4C4C4C"/>
                </a:solidFill>
              </a:rPr>
            </a:b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4C4C4C"/>
                </a:solidFill>
              </a:rPr>
              <a:t>Business impact:</a:t>
            </a:r>
            <a:r>
              <a:rPr lang="en" sz="1800">
                <a:solidFill>
                  <a:srgbClr val="4C4C4C"/>
                </a:solidFill>
              </a:rPr>
              <a:t> 	Decrease payback by 10%</a:t>
            </a:r>
            <a:endParaRPr sz="1800">
              <a:solidFill>
                <a:srgbClr val="4C4C4C"/>
              </a:solidFill>
            </a:endParaRPr>
          </a:p>
        </p:txBody>
      </p:sp>
      <p:sp>
        <p:nvSpPr>
          <p:cNvPr id="345" name="Google Shape;345;p55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How many purchases will a user make in the future?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6"/>
          <p:cNvSpPr txBox="1"/>
          <p:nvPr/>
        </p:nvSpPr>
        <p:spPr>
          <a:xfrm>
            <a:off x="311700" y="1763763"/>
            <a:ext cx="8430300" cy="18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C4C4C"/>
                </a:solidFill>
              </a:rPr>
              <a:t>Illustration of the mathematical algorithms used for LTV prediction were taken from Jean-Rene Gauthier, Ben Van Dyke paper: </a:t>
            </a:r>
            <a:endParaRPr sz="1800">
              <a:solidFill>
                <a:srgbClr val="4C4C4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https://www.datascience.com/blog/intro-to-predictive-modeling-for-customer-lifetime-value</a:t>
            </a:r>
            <a:r>
              <a:rPr lang="en" sz="1800">
                <a:solidFill>
                  <a:schemeClr val="dk1"/>
                </a:solidFill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51" name="Google Shape;351;p56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75" y="1065625"/>
            <a:ext cx="8696325" cy="37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7"/>
          <p:cNvSpPr txBox="1"/>
          <p:nvPr/>
        </p:nvSpPr>
        <p:spPr>
          <a:xfrm>
            <a:off x="3870725" y="1003253"/>
            <a:ext cx="34890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4C4C4C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Typical Purchasing Journeys</a:t>
            </a:r>
            <a:endParaRPr sz="1800" b="1" dirty="0">
              <a:solidFill>
                <a:srgbClr val="4C4C4C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" name="Google Shape;358;p57"/>
          <p:cNvSpPr txBox="1"/>
          <p:nvPr/>
        </p:nvSpPr>
        <p:spPr>
          <a:xfrm>
            <a:off x="2208625" y="4539700"/>
            <a:ext cx="28374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C4C4C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Historical / Retrospective CLV</a:t>
            </a:r>
            <a:endParaRPr b="1">
              <a:solidFill>
                <a:srgbClr val="4C4C4C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9" name="Google Shape;359;p57"/>
          <p:cNvSpPr txBox="1"/>
          <p:nvPr/>
        </p:nvSpPr>
        <p:spPr>
          <a:xfrm>
            <a:off x="6553698" y="4509752"/>
            <a:ext cx="1562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C4C4C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Predictive CLV</a:t>
            </a:r>
            <a:endParaRPr b="1">
              <a:solidFill>
                <a:srgbClr val="4C4C4C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" name="Google Shape;360;p57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666666"/>
                </a:solidFill>
              </a:rPr>
              <a:t>MARKETING IN THREDUP. LTV PREDICTION</a:t>
            </a:r>
            <a:endParaRPr sz="1400" dirty="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5" name="Google Shape;365;p58"/>
          <p:cNvGraphicFramePr/>
          <p:nvPr/>
        </p:nvGraphicFramePr>
        <p:xfrm>
          <a:off x="386575" y="1206637"/>
          <a:ext cx="8298375" cy="3202000"/>
        </p:xfrm>
        <a:graphic>
          <a:graphicData uri="http://schemas.openxmlformats.org/drawingml/2006/table">
            <a:tbl>
              <a:tblPr>
                <a:noFill/>
                <a:tableStyleId>{A573990F-E4B9-47AC-8233-454987101790}</a:tableStyleId>
              </a:tblPr>
              <a:tblGrid>
                <a:gridCol w="221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Non-Contractual Settings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Contractual Settings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Continuous Purchases</a:t>
                      </a:r>
                      <a:endParaRPr b="1">
                        <a:solidFill>
                          <a:srgbClr val="4C4C4C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No contract. The company does not know when a customer defects.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Switching costs are low.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Can purchase at any time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Contract involved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The company knows when a customer defects.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Can purchase at any time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Discrete Purchases</a:t>
                      </a:r>
                      <a:endParaRPr b="1">
                        <a:solidFill>
                          <a:srgbClr val="4C4C4C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Same non-contractual settings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Purchases occur at fixed frequencies/periods.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Contractual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Purchases occur at fixed frequencies/periods.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6" name="Google Shape;366;p58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1" name="Google Shape;371;p59"/>
          <p:cNvGraphicFramePr/>
          <p:nvPr/>
        </p:nvGraphicFramePr>
        <p:xfrm>
          <a:off x="422813" y="10943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{A573990F-E4B9-47AC-8233-454987101790}</a:tableStyleId>
              </a:tblPr>
              <a:tblGrid>
                <a:gridCol w="221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2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Non-Contractual Settings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Contractual Settings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Continuous Purchases</a:t>
                      </a:r>
                      <a:endParaRPr b="1">
                        <a:solidFill>
                          <a:srgbClr val="4C4C4C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Movie Rentals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Medical Appointments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Hotel Stays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Grocery Purchases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Amazon.com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 sz="2400" b="1">
                          <a:solidFill>
                            <a:srgbClr val="31B9AB"/>
                          </a:solidFill>
                        </a:rPr>
                        <a:t>thredUP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Costco Membership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Credit Cards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Discrete Purchases</a:t>
                      </a:r>
                      <a:endParaRPr b="1">
                        <a:solidFill>
                          <a:srgbClr val="4C4C4C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Prescription Refills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Charity Fund Drives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Event Attendance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Magazine/Newspaper Subscriptions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Fitness Clubs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Most Insurance Policies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Streaming Services: Netflix, Hulu, etc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C4C4C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Most Cell Phone Plans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2" name="Google Shape;372;p59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5053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7092" y="0"/>
            <a:ext cx="286061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/>
          <p:nvPr/>
        </p:nvSpPr>
        <p:spPr>
          <a:xfrm>
            <a:off x="245750" y="1044475"/>
            <a:ext cx="8334300" cy="3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Char char="●"/>
            </a:pPr>
            <a:r>
              <a:rPr lang="en" sz="1800" b="1">
                <a:solidFill>
                  <a:srgbClr val="4C4C4C"/>
                </a:solidFill>
              </a:rPr>
              <a:t>Lifetime</a:t>
            </a:r>
            <a:r>
              <a:rPr lang="en" sz="1800">
                <a:solidFill>
                  <a:srgbClr val="4C4C4C"/>
                </a:solidFill>
              </a:rPr>
              <a:t>: </a:t>
            </a:r>
            <a:br>
              <a:rPr lang="en" sz="1800">
                <a:solidFill>
                  <a:srgbClr val="4C4C4C"/>
                </a:solidFill>
              </a:rPr>
            </a:br>
            <a:r>
              <a:rPr lang="en" sz="1800">
                <a:solidFill>
                  <a:srgbClr val="4C4C4C"/>
                </a:solidFill>
              </a:rPr>
              <a:t>The period over which a customer is maintaining his or her relationship with the company</a:t>
            </a:r>
            <a:br>
              <a:rPr lang="en" sz="1800">
                <a:solidFill>
                  <a:srgbClr val="4C4C4C"/>
                </a:solidFill>
              </a:rPr>
            </a:br>
            <a:endParaRPr sz="1800">
              <a:solidFill>
                <a:srgbClr val="4C4C4C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Char char="●"/>
            </a:pPr>
            <a:r>
              <a:rPr lang="en" sz="1800" b="1">
                <a:solidFill>
                  <a:srgbClr val="4C4C4C"/>
                </a:solidFill>
              </a:rPr>
              <a:t>Purchase rate</a:t>
            </a:r>
            <a:r>
              <a:rPr lang="en" sz="1800">
                <a:solidFill>
                  <a:srgbClr val="4C4C4C"/>
                </a:solidFill>
              </a:rPr>
              <a:t>: </a:t>
            </a:r>
            <a:br>
              <a:rPr lang="en" sz="1800">
                <a:solidFill>
                  <a:srgbClr val="4C4C4C"/>
                </a:solidFill>
              </a:rPr>
            </a:br>
            <a:r>
              <a:rPr lang="en" sz="1800">
                <a:solidFill>
                  <a:srgbClr val="4C4C4C"/>
                </a:solidFill>
              </a:rPr>
              <a:t>His parameter corresponds to the number of purchases a customer will make over a given period of time </a:t>
            </a:r>
            <a:br>
              <a:rPr lang="en" sz="1800">
                <a:solidFill>
                  <a:srgbClr val="4C4C4C"/>
                </a:solidFill>
              </a:rPr>
            </a:br>
            <a:endParaRPr sz="1800">
              <a:solidFill>
                <a:srgbClr val="4C4C4C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Char char="●"/>
            </a:pPr>
            <a:r>
              <a:rPr lang="en" sz="1800" b="1">
                <a:solidFill>
                  <a:srgbClr val="4C4C4C"/>
                </a:solidFill>
              </a:rPr>
              <a:t>Monetary value</a:t>
            </a:r>
            <a:r>
              <a:rPr lang="en" sz="1800">
                <a:solidFill>
                  <a:srgbClr val="4C4C4C"/>
                </a:solidFill>
              </a:rPr>
              <a:t>: </a:t>
            </a:r>
            <a:br>
              <a:rPr lang="en" sz="1800">
                <a:solidFill>
                  <a:srgbClr val="4C4C4C"/>
                </a:solidFill>
              </a:rPr>
            </a:br>
            <a:r>
              <a:rPr lang="en" sz="1800">
                <a:solidFill>
                  <a:srgbClr val="4C4C4C"/>
                </a:solidFill>
              </a:rPr>
              <a:t>This part of the model is concerned with assigning a dollar amount to each future transaction</a:t>
            </a:r>
            <a:endParaRPr sz="1800">
              <a:solidFill>
                <a:srgbClr val="4C4C4C"/>
              </a:solidFill>
            </a:endParaRPr>
          </a:p>
        </p:txBody>
      </p:sp>
      <p:sp>
        <p:nvSpPr>
          <p:cNvPr id="378" name="Google Shape;378;p60"/>
          <p:cNvSpPr txBox="1"/>
          <p:nvPr/>
        </p:nvSpPr>
        <p:spPr>
          <a:xfrm>
            <a:off x="112300" y="134775"/>
            <a:ext cx="79362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MARKETING IN THREDUP. LTV PREDICTION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975" y="1311975"/>
            <a:ext cx="672465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1"/>
          <p:cNvSpPr txBox="1"/>
          <p:nvPr/>
        </p:nvSpPr>
        <p:spPr>
          <a:xfrm>
            <a:off x="0" y="1040675"/>
            <a:ext cx="3000000" cy="19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385" name="Google Shape;385;p61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Pareto / NBD model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2"/>
          <p:cNvSpPr txBox="1">
            <a:spLocks noGrp="1"/>
          </p:cNvSpPr>
          <p:nvPr>
            <p:ph type="body" idx="1"/>
          </p:nvPr>
        </p:nvSpPr>
        <p:spPr>
          <a:xfrm>
            <a:off x="191900" y="1149625"/>
            <a:ext cx="4370100" cy="3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●"/>
            </a:pPr>
            <a:r>
              <a:rPr lang="en" sz="1400">
                <a:solidFill>
                  <a:srgbClr val="4C4C4C"/>
                </a:solidFill>
              </a:rPr>
              <a:t>At the customer level, the transaction/order value varies randomly around each customer’s average transaction value. </a:t>
            </a:r>
            <a:r>
              <a:rPr lang="en" sz="1200">
                <a:solidFill>
                  <a:srgbClr val="4C4C4C"/>
                </a:solidFill>
              </a:rPr>
              <a:t/>
            </a:r>
            <a:br>
              <a:rPr lang="en" sz="1200">
                <a:solidFill>
                  <a:srgbClr val="4C4C4C"/>
                </a:solidFill>
              </a:rPr>
            </a:br>
            <a:endParaRPr sz="1200">
              <a:solidFill>
                <a:srgbClr val="4C4C4C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●"/>
            </a:pPr>
            <a:r>
              <a:rPr lang="en" sz="1400">
                <a:solidFill>
                  <a:srgbClr val="4C4C4C"/>
                </a:solidFill>
              </a:rPr>
              <a:t>The observed mean value is an imperfect metric of the latent mean transaction value E(M), where M represents the monetary value. </a:t>
            </a:r>
            <a:br>
              <a:rPr lang="en" sz="1400">
                <a:solidFill>
                  <a:srgbClr val="4C4C4C"/>
                </a:solidFill>
              </a:rPr>
            </a:br>
            <a:endParaRPr sz="1200">
              <a:solidFill>
                <a:srgbClr val="4C4C4C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●"/>
            </a:pPr>
            <a:r>
              <a:rPr lang="en" sz="1400">
                <a:solidFill>
                  <a:srgbClr val="4C4C4C"/>
                </a:solidFill>
              </a:rPr>
              <a:t>Average transaction value varies across customers, though these values are stationary.</a:t>
            </a:r>
            <a:br>
              <a:rPr lang="en" sz="1400">
                <a:solidFill>
                  <a:srgbClr val="4C4C4C"/>
                </a:solidFill>
              </a:rPr>
            </a:br>
            <a:endParaRPr sz="1400">
              <a:solidFill>
                <a:srgbClr val="4C4C4C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●"/>
            </a:pPr>
            <a:r>
              <a:rPr lang="en" sz="1400">
                <a:solidFill>
                  <a:srgbClr val="4C4C4C"/>
                </a:solidFill>
              </a:rPr>
              <a:t>The distribution of average values across customers is independent of the transaction process. </a:t>
            </a:r>
            <a:endParaRPr sz="14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solidFill>
                <a:srgbClr val="404B5A"/>
              </a:solidFill>
            </a:endParaRPr>
          </a:p>
          <a:p>
            <a:pPr marL="0" lvl="0" indent="0" algn="l" rtl="0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04B5A"/>
              </a:solidFill>
            </a:endParaRPr>
          </a:p>
          <a:p>
            <a:pPr marL="0" lvl="0" indent="0" algn="l" rtl="0"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404B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200">
              <a:solidFill>
                <a:srgbClr val="000000"/>
              </a:solidFill>
            </a:endParaRPr>
          </a:p>
        </p:txBody>
      </p:sp>
      <p:pic>
        <p:nvPicPr>
          <p:cNvPr id="391" name="Google Shape;39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000" y="1227850"/>
            <a:ext cx="4317150" cy="258472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2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Monetary Value Prediction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3"/>
          <p:cNvSpPr txBox="1">
            <a:spLocks noGrp="1"/>
          </p:cNvSpPr>
          <p:nvPr>
            <p:ph type="body" idx="1"/>
          </p:nvPr>
        </p:nvSpPr>
        <p:spPr>
          <a:xfrm>
            <a:off x="311700" y="1321824"/>
            <a:ext cx="4451100" cy="3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C4C4C"/>
                </a:solidFill>
              </a:rPr>
              <a:t>NBD/Pareto model is computationally expensive to train.</a:t>
            </a:r>
            <a:endParaRPr sz="14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C4C4C"/>
                </a:solidFill>
              </a:rPr>
              <a:t>Beta-geometric model is easy to implement. </a:t>
            </a:r>
            <a:endParaRPr sz="14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C4C4C"/>
                </a:solidFill>
              </a:rPr>
              <a:t>It requires next parameters for estimation:</a:t>
            </a:r>
            <a:endParaRPr sz="1400"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 b="1">
                <a:solidFill>
                  <a:srgbClr val="4C4C4C"/>
                </a:solidFill>
              </a:rPr>
              <a:t>Recency</a:t>
            </a:r>
            <a:r>
              <a:rPr lang="en" sz="1400">
                <a:solidFill>
                  <a:srgbClr val="4C4C4C"/>
                </a:solidFill>
              </a:rPr>
              <a:t> - represents the age of the customer when they made their most recent purchases</a:t>
            </a:r>
            <a:endParaRPr sz="1400"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 b="1">
                <a:solidFill>
                  <a:srgbClr val="4C4C4C"/>
                </a:solidFill>
              </a:rPr>
              <a:t>Frequency</a:t>
            </a:r>
            <a:r>
              <a:rPr lang="en" sz="1400">
                <a:solidFill>
                  <a:srgbClr val="4C4C4C"/>
                </a:solidFill>
              </a:rPr>
              <a:t> - represents the number of repeat purchases the customer has made</a:t>
            </a:r>
            <a:endParaRPr sz="1400">
              <a:solidFill>
                <a:srgbClr val="4C4C4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400"/>
              <a:buChar char="●"/>
            </a:pPr>
            <a:r>
              <a:rPr lang="en" sz="1400" b="1">
                <a:solidFill>
                  <a:srgbClr val="4C4C4C"/>
                </a:solidFill>
              </a:rPr>
              <a:t>T</a:t>
            </a:r>
            <a:r>
              <a:rPr lang="en" sz="1400">
                <a:solidFill>
                  <a:srgbClr val="4C4C4C"/>
                </a:solidFill>
              </a:rPr>
              <a:t> - represents the age of the customer</a:t>
            </a:r>
            <a:endParaRPr sz="14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pic>
        <p:nvPicPr>
          <p:cNvPr id="398" name="Google Shape;39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844" y="1357297"/>
            <a:ext cx="4076399" cy="306616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3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BG/NBD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4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C4C4C"/>
                </a:solidFill>
              </a:rPr>
              <a:t>Current rules-based:</a:t>
            </a:r>
            <a:endParaRPr b="1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5" name="Google Shape;405;p6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00" y="1691100"/>
            <a:ext cx="4244352" cy="26234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4"/>
          <p:cNvSpPr txBox="1"/>
          <p:nvPr/>
        </p:nvSpPr>
        <p:spPr>
          <a:xfrm>
            <a:off x="885950" y="4351993"/>
            <a:ext cx="22173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4C4C"/>
                </a:solidFill>
              </a:rPr>
              <a:t>One prediction per day </a:t>
            </a:r>
            <a:endParaRPr>
              <a:solidFill>
                <a:srgbClr val="4C4C4C"/>
              </a:solidFill>
            </a:endParaRPr>
          </a:p>
        </p:txBody>
      </p:sp>
      <p:cxnSp>
        <p:nvCxnSpPr>
          <p:cNvPr id="407" name="Google Shape;407;p64"/>
          <p:cNvCxnSpPr/>
          <p:nvPr/>
        </p:nvCxnSpPr>
        <p:spPr>
          <a:xfrm rot="10800000">
            <a:off x="2111525" y="2272075"/>
            <a:ext cx="309900" cy="22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8" name="Google Shape;408;p64"/>
          <p:cNvSpPr txBox="1"/>
          <p:nvPr/>
        </p:nvSpPr>
        <p:spPr>
          <a:xfrm>
            <a:off x="2345675" y="2430600"/>
            <a:ext cx="9021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C4C4C"/>
                </a:solidFill>
              </a:rPr>
              <a:t>LTV_365</a:t>
            </a:r>
            <a:endParaRPr sz="1200">
              <a:solidFill>
                <a:srgbClr val="4C4C4C"/>
              </a:solidFill>
            </a:endParaRPr>
          </a:p>
        </p:txBody>
      </p:sp>
      <p:sp>
        <p:nvSpPr>
          <p:cNvPr id="409" name="Google Shape;409;p64"/>
          <p:cNvSpPr txBox="1"/>
          <p:nvPr/>
        </p:nvSpPr>
        <p:spPr>
          <a:xfrm>
            <a:off x="109000" y="2779525"/>
            <a:ext cx="156600" cy="50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" name="Google Shape;41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450" y="1536700"/>
            <a:ext cx="4076700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64"/>
          <p:cNvSpPr txBox="1"/>
          <p:nvPr/>
        </p:nvSpPr>
        <p:spPr>
          <a:xfrm>
            <a:off x="5131650" y="4375975"/>
            <a:ext cx="33363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4C4C"/>
                </a:solidFill>
              </a:rPr>
              <a:t>Continuous predictions of the future </a:t>
            </a:r>
            <a:endParaRPr>
              <a:solidFill>
                <a:srgbClr val="4C4C4C"/>
              </a:solidFill>
            </a:endParaRPr>
          </a:p>
        </p:txBody>
      </p:sp>
      <p:sp>
        <p:nvSpPr>
          <p:cNvPr id="412" name="Google Shape;412;p64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 with BG/NBD modeL</a:t>
            </a:r>
            <a:endParaRPr/>
          </a:p>
        </p:txBody>
      </p:sp>
      <p:sp>
        <p:nvSpPr>
          <p:cNvPr id="413" name="Google Shape;413;p64"/>
          <p:cNvSpPr txBox="1"/>
          <p:nvPr/>
        </p:nvSpPr>
        <p:spPr>
          <a:xfrm>
            <a:off x="400989" y="2779525"/>
            <a:ext cx="156600" cy="50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64"/>
          <p:cNvSpPr txBox="1"/>
          <p:nvPr/>
        </p:nvSpPr>
        <p:spPr>
          <a:xfrm>
            <a:off x="209625" y="2704600"/>
            <a:ext cx="59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4C4C"/>
                </a:solidFill>
              </a:rPr>
              <a:t>LTV</a:t>
            </a:r>
            <a:endParaRPr>
              <a:solidFill>
                <a:srgbClr val="4C4C4C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5"/>
          <p:cNvSpPr txBox="1">
            <a:spLocks noGrp="1"/>
          </p:cNvSpPr>
          <p:nvPr>
            <p:ph type="body" idx="1"/>
          </p:nvPr>
        </p:nvSpPr>
        <p:spPr>
          <a:xfrm>
            <a:off x="311700" y="1130850"/>
            <a:ext cx="367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C4C4C"/>
                </a:solidFill>
              </a:rPr>
              <a:t>Current Rules-Based:</a:t>
            </a:r>
            <a:endParaRPr sz="1600" b="1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C4C4C"/>
                </a:solidFill>
              </a:rPr>
              <a:t>LTV = first cash average + (N-1) * second plus cash average</a:t>
            </a:r>
            <a:endParaRPr sz="14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Aggregated on an adset or channel level </a:t>
            </a:r>
            <a:endParaRPr sz="12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LTV is user level n combined with business-wide assumptions about cash on the 1st order and cash on the 2+ order</a:t>
            </a:r>
            <a:endParaRPr sz="12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The 1st and 2+ cash assumptions are the same for all users</a:t>
            </a:r>
            <a:endParaRPr sz="12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The n estimate is tied to a 1 year time horizon</a:t>
            </a:r>
            <a:endParaRPr sz="12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4C4C4C"/>
              </a:solidFill>
            </a:endParaRPr>
          </a:p>
        </p:txBody>
      </p:sp>
      <p:sp>
        <p:nvSpPr>
          <p:cNvPr id="420" name="Google Shape;420;p65"/>
          <p:cNvSpPr txBox="1">
            <a:spLocks noGrp="1"/>
          </p:cNvSpPr>
          <p:nvPr>
            <p:ph type="body" idx="1"/>
          </p:nvPr>
        </p:nvSpPr>
        <p:spPr>
          <a:xfrm>
            <a:off x="4280000" y="1130850"/>
            <a:ext cx="471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C4C4C"/>
                </a:solidFill>
              </a:rPr>
              <a:t>Future</a:t>
            </a:r>
            <a:r>
              <a:rPr lang="en" sz="1600">
                <a:solidFill>
                  <a:srgbClr val="4C4C4C"/>
                </a:solidFill>
              </a:rPr>
              <a:t>:</a:t>
            </a:r>
            <a:endParaRPr sz="16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C4C4C"/>
                </a:solidFill>
              </a:rPr>
              <a:t>LTV is the combination of two estimations: </a:t>
            </a:r>
            <a:endParaRPr sz="14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The # of orders each user will place each week in the future</a:t>
            </a:r>
            <a:endParaRPr sz="12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The AOV of future orders </a:t>
            </a:r>
            <a:endParaRPr sz="12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C4C4C"/>
                </a:solidFill>
              </a:rPr>
              <a:t>LTV = AOV * Count</a:t>
            </a:r>
            <a:endParaRPr sz="14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LTV model is dependent on users’ purchase recency and frequency, and time since first purchase</a:t>
            </a:r>
            <a:endParaRPr sz="12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LTV currently only reflects revenue (next step is product margin)</a:t>
            </a:r>
            <a:endParaRPr sz="12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AOV is at the user level and independent of purchasing frequency </a:t>
            </a:r>
            <a:endParaRPr sz="1200">
              <a:solidFill>
                <a:srgbClr val="4C4C4C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200"/>
              <a:buChar char="-"/>
            </a:pPr>
            <a:r>
              <a:rPr lang="en" sz="1200">
                <a:solidFill>
                  <a:srgbClr val="4C4C4C"/>
                </a:solidFill>
              </a:rPr>
              <a:t>For users who made only a few transactions, their AOVs are heavily weighted to the population mean </a:t>
            </a:r>
            <a:endParaRPr sz="1200">
              <a:solidFill>
                <a:srgbClr val="4C4C4C"/>
              </a:solidFill>
            </a:endParaRPr>
          </a:p>
        </p:txBody>
      </p:sp>
      <p:sp>
        <p:nvSpPr>
          <p:cNvPr id="421" name="Google Shape;421;p65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Improvements</a:t>
            </a:r>
            <a:endParaRPr/>
          </a:p>
        </p:txBody>
      </p:sp>
      <p:cxnSp>
        <p:nvCxnSpPr>
          <p:cNvPr id="422" name="Google Shape;422;p65"/>
          <p:cNvCxnSpPr/>
          <p:nvPr/>
        </p:nvCxnSpPr>
        <p:spPr>
          <a:xfrm>
            <a:off x="4025456" y="1250306"/>
            <a:ext cx="0" cy="349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6"/>
          <p:cNvSpPr txBox="1"/>
          <p:nvPr/>
        </p:nvSpPr>
        <p:spPr>
          <a:xfrm>
            <a:off x="311700" y="1227344"/>
            <a:ext cx="852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C4C4C"/>
                </a:solidFill>
              </a:rPr>
              <a:t>It is important to improve model accuracy for recent purchasers</a:t>
            </a:r>
            <a:endParaRPr sz="1800">
              <a:solidFill>
                <a:srgbClr val="4C4C4C"/>
              </a:solidFill>
            </a:endParaRPr>
          </a:p>
        </p:txBody>
      </p:sp>
      <p:pic>
        <p:nvPicPr>
          <p:cNvPr id="428" name="Google Shape;42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17758"/>
            <a:ext cx="4256475" cy="28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475" y="1817758"/>
            <a:ext cx="4256475" cy="2925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6"/>
          <p:cNvSpPr txBox="1"/>
          <p:nvPr/>
        </p:nvSpPr>
        <p:spPr>
          <a:xfrm>
            <a:off x="873425" y="2277483"/>
            <a:ext cx="20232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4C4C"/>
                </a:solidFill>
              </a:rPr>
              <a:t>Actual 3 months N</a:t>
            </a:r>
            <a:endParaRPr>
              <a:solidFill>
                <a:srgbClr val="4C4C4C"/>
              </a:solidFill>
            </a:endParaRPr>
          </a:p>
        </p:txBody>
      </p:sp>
      <p:cxnSp>
        <p:nvCxnSpPr>
          <p:cNvPr id="431" name="Google Shape;431;p66"/>
          <p:cNvCxnSpPr>
            <a:stCxn id="430" idx="2"/>
          </p:cNvCxnSpPr>
          <p:nvPr/>
        </p:nvCxnSpPr>
        <p:spPr>
          <a:xfrm flipH="1">
            <a:off x="1366025" y="2590983"/>
            <a:ext cx="519000" cy="5673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2" name="Google Shape;432;p66"/>
          <p:cNvSpPr txBox="1"/>
          <p:nvPr/>
        </p:nvSpPr>
        <p:spPr>
          <a:xfrm>
            <a:off x="4989825" y="2340162"/>
            <a:ext cx="20232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4C4C"/>
                </a:solidFill>
              </a:rPr>
              <a:t>Actual 3 months N</a:t>
            </a:r>
            <a:endParaRPr>
              <a:solidFill>
                <a:srgbClr val="4C4C4C"/>
              </a:solidFill>
            </a:endParaRPr>
          </a:p>
        </p:txBody>
      </p:sp>
      <p:cxnSp>
        <p:nvCxnSpPr>
          <p:cNvPr id="433" name="Google Shape;433;p66"/>
          <p:cNvCxnSpPr/>
          <p:nvPr/>
        </p:nvCxnSpPr>
        <p:spPr>
          <a:xfrm flipH="1">
            <a:off x="5189704" y="2652331"/>
            <a:ext cx="843000" cy="1296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4" name="Google Shape;434;p66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 with the Current Approach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7"/>
          <p:cNvSpPr txBox="1">
            <a:spLocks noGrp="1"/>
          </p:cNvSpPr>
          <p:nvPr>
            <p:ph type="title"/>
          </p:nvPr>
        </p:nvSpPr>
        <p:spPr>
          <a:xfrm>
            <a:off x="311700" y="722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Statistical Approach vs ML Approach </a:t>
            </a:r>
            <a:endParaRPr/>
          </a:p>
        </p:txBody>
      </p:sp>
      <p:graphicFrame>
        <p:nvGraphicFramePr>
          <p:cNvPr id="440" name="Google Shape;440;p67"/>
          <p:cNvGraphicFramePr/>
          <p:nvPr/>
        </p:nvGraphicFramePr>
        <p:xfrm>
          <a:off x="762350" y="2004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{A573990F-E4B9-47AC-8233-454987101790}</a:tableStyleId>
              </a:tblPr>
              <a:tblGrid>
                <a:gridCol w="366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Statistical Approach</a:t>
                      </a:r>
                      <a:endParaRPr b="1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4C4C4C"/>
                          </a:solidFill>
                        </a:rPr>
                        <a:t>ML Approach</a:t>
                      </a:r>
                      <a:endParaRPr b="1"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Does not require observation period to define target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Requires observation period to define target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9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Does not consider individual features ( wealth rank, search history etc.)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Relies on individual features ( wealth rank, search history etc.)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Produces continuous curve of N 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C4C4C"/>
                          </a:solidFill>
                        </a:rPr>
                        <a:t>Produces single point prediction</a:t>
                      </a:r>
                      <a:endParaRPr>
                        <a:solidFill>
                          <a:srgbClr val="4C4C4C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41" name="Google Shape;441;p67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250" y="1112300"/>
            <a:ext cx="5172849" cy="37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8"/>
          <p:cNvSpPr txBox="1"/>
          <p:nvPr/>
        </p:nvSpPr>
        <p:spPr>
          <a:xfrm>
            <a:off x="4208925" y="2445117"/>
            <a:ext cx="14853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Actual 3 months N</a:t>
            </a:r>
            <a:endParaRPr>
              <a:solidFill>
                <a:srgbClr val="6AA84F"/>
              </a:solidFill>
            </a:endParaRPr>
          </a:p>
        </p:txBody>
      </p:sp>
      <p:cxnSp>
        <p:nvCxnSpPr>
          <p:cNvPr id="448" name="Google Shape;448;p68"/>
          <p:cNvCxnSpPr>
            <a:stCxn id="447" idx="2"/>
          </p:cNvCxnSpPr>
          <p:nvPr/>
        </p:nvCxnSpPr>
        <p:spPr>
          <a:xfrm>
            <a:off x="4951575" y="2695917"/>
            <a:ext cx="45900" cy="651900"/>
          </a:xfrm>
          <a:prstGeom prst="straightConnector1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9" name="Google Shape;449;p68"/>
          <p:cNvSpPr txBox="1"/>
          <p:nvPr/>
        </p:nvSpPr>
        <p:spPr>
          <a:xfrm>
            <a:off x="6096887" y="2643907"/>
            <a:ext cx="1968900" cy="2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C4C4C"/>
                </a:solidFill>
              </a:rPr>
              <a:t>3 months N predicted with regression model</a:t>
            </a:r>
            <a:endParaRPr>
              <a:solidFill>
                <a:srgbClr val="4C4C4C"/>
              </a:solidFill>
            </a:endParaRPr>
          </a:p>
        </p:txBody>
      </p:sp>
      <p:cxnSp>
        <p:nvCxnSpPr>
          <p:cNvPr id="450" name="Google Shape;450;p68"/>
          <p:cNvCxnSpPr/>
          <p:nvPr/>
        </p:nvCxnSpPr>
        <p:spPr>
          <a:xfrm flipH="1">
            <a:off x="5024022" y="2866636"/>
            <a:ext cx="1110300" cy="634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1" name="Google Shape;451;p68"/>
          <p:cNvSpPr txBox="1"/>
          <p:nvPr/>
        </p:nvSpPr>
        <p:spPr>
          <a:xfrm>
            <a:off x="358325" y="1254150"/>
            <a:ext cx="3262200" cy="3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C4C4C"/>
                </a:solidFill>
              </a:rPr>
              <a:t>We created ML model to predict short term N for each user and adjust long-term predictions</a:t>
            </a:r>
            <a:endParaRPr sz="16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C4C4C"/>
                </a:solidFill>
              </a:rPr>
              <a:t>This model allows:</a:t>
            </a:r>
            <a:br>
              <a:rPr lang="en" sz="1600" b="1">
                <a:solidFill>
                  <a:srgbClr val="4C4C4C"/>
                </a:solidFill>
              </a:rPr>
            </a:br>
            <a:endParaRPr sz="1600" b="1">
              <a:solidFill>
                <a:srgbClr val="4C4C4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600"/>
              <a:buChar char="-"/>
            </a:pPr>
            <a:r>
              <a:rPr lang="en" sz="1600">
                <a:solidFill>
                  <a:srgbClr val="4C4C4C"/>
                </a:solidFill>
              </a:rPr>
              <a:t>Adjust user-level predictions</a:t>
            </a:r>
            <a:endParaRPr sz="1600">
              <a:solidFill>
                <a:srgbClr val="4C4C4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600"/>
              <a:buChar char="-"/>
            </a:pPr>
            <a:r>
              <a:rPr lang="en" sz="1600">
                <a:solidFill>
                  <a:srgbClr val="4C4C4C"/>
                </a:solidFill>
              </a:rPr>
              <a:t>Consider important user-level information</a:t>
            </a:r>
            <a:endParaRPr sz="1600">
              <a:solidFill>
                <a:srgbClr val="4C4C4C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C4C4C"/>
              </a:solidFill>
            </a:endParaRPr>
          </a:p>
        </p:txBody>
      </p:sp>
      <p:sp>
        <p:nvSpPr>
          <p:cNvPr id="452" name="Google Shape;452;p68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LTV PREDICTION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9"/>
          <p:cNvSpPr txBox="1"/>
          <p:nvPr/>
        </p:nvSpPr>
        <p:spPr>
          <a:xfrm>
            <a:off x="311700" y="1335350"/>
            <a:ext cx="6884700" cy="25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Algorithms used:</a:t>
            </a:r>
            <a:r>
              <a:rPr lang="en" sz="1800">
                <a:solidFill>
                  <a:srgbClr val="4C4C4C"/>
                </a:solidFill>
              </a:rPr>
              <a:t>	Linear regression (for baseline)</a:t>
            </a:r>
            <a:br>
              <a:rPr lang="en" sz="1800">
                <a:solidFill>
                  <a:srgbClr val="4C4C4C"/>
                </a:solidFill>
              </a:rPr>
            </a:b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Tools: </a:t>
            </a:r>
            <a:r>
              <a:rPr lang="en" sz="1800">
                <a:solidFill>
                  <a:srgbClr val="4C4C4C"/>
                </a:solidFill>
              </a:rPr>
              <a:t>				Redshift, Python, Spark</a:t>
            </a: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Model performance:</a:t>
            </a:r>
            <a:r>
              <a:rPr lang="en" sz="1800">
                <a:solidFill>
                  <a:srgbClr val="4C4C4C"/>
                </a:solidFill>
              </a:rPr>
              <a:t> 	- </a:t>
            </a: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Business impact:</a:t>
            </a:r>
            <a:r>
              <a:rPr lang="en" sz="1800">
                <a:solidFill>
                  <a:srgbClr val="4C4C4C"/>
                </a:solidFill>
              </a:rPr>
              <a:t> 	Optimise expenses for TV channel</a:t>
            </a:r>
            <a:endParaRPr sz="1800">
              <a:solidFill>
                <a:srgbClr val="4C4C4C"/>
              </a:solidFill>
            </a:endParaRPr>
          </a:p>
        </p:txBody>
      </p:sp>
      <p:sp>
        <p:nvSpPr>
          <p:cNvPr id="458" name="Google Shape;458;p69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THREDUP. TV ATTRIBUTION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TV attribution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4"/>
          <p:cNvPicPr preferRelativeResize="0"/>
          <p:nvPr/>
        </p:nvPicPr>
        <p:blipFill rotWithShape="1">
          <a:blip r:embed="rId3">
            <a:alphaModFix/>
          </a:blip>
          <a:srcRect t="17623" b="25655"/>
          <a:stretch/>
        </p:blipFill>
        <p:spPr>
          <a:xfrm>
            <a:off x="0" y="900900"/>
            <a:ext cx="9144000" cy="291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4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THE THREDUP ECOSYSTEM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4"/>
          <p:cNvSpPr txBox="1"/>
          <p:nvPr/>
        </p:nvSpPr>
        <p:spPr>
          <a:xfrm>
            <a:off x="806000" y="3484350"/>
            <a:ext cx="3000000" cy="19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</a:pPr>
            <a:r>
              <a:rPr lang="en">
                <a:latin typeface="Muli"/>
                <a:ea typeface="Muli"/>
                <a:cs typeface="Muli"/>
                <a:sym typeface="Muli"/>
              </a:rPr>
              <a:t>Convenient Pre-Paid Bag</a:t>
            </a:r>
            <a:endParaRPr>
              <a:latin typeface="Muli"/>
              <a:ea typeface="Muli"/>
              <a:cs typeface="Muli"/>
              <a:sym typeface="Muli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</a:pPr>
            <a:r>
              <a:rPr lang="en">
                <a:latin typeface="Muli"/>
                <a:ea typeface="Muli"/>
                <a:cs typeface="Muli"/>
                <a:sym typeface="Muli"/>
              </a:rPr>
              <a:t>Earn Cash or Donate</a:t>
            </a:r>
            <a:endParaRPr>
              <a:latin typeface="Muli"/>
              <a:ea typeface="Muli"/>
              <a:cs typeface="Muli"/>
              <a:sym typeface="Muli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</a:pPr>
            <a:r>
              <a:rPr lang="en">
                <a:latin typeface="Muli"/>
                <a:ea typeface="Muli"/>
                <a:cs typeface="Muli"/>
                <a:sym typeface="Muli"/>
              </a:rPr>
              <a:t>Do Good</a:t>
            </a:r>
            <a:endParaRPr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7" name="Google Shape;157;p34"/>
          <p:cNvSpPr txBox="1"/>
          <p:nvPr/>
        </p:nvSpPr>
        <p:spPr>
          <a:xfrm>
            <a:off x="5818550" y="3484350"/>
            <a:ext cx="3000000" cy="19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</a:pPr>
            <a:r>
              <a:rPr lang="en">
                <a:latin typeface="Muli"/>
                <a:ea typeface="Muli"/>
                <a:cs typeface="Muli"/>
                <a:sym typeface="Muli"/>
              </a:rPr>
              <a:t>Amazing prices</a:t>
            </a:r>
            <a:endParaRPr>
              <a:latin typeface="Muli"/>
              <a:ea typeface="Muli"/>
              <a:cs typeface="Muli"/>
              <a:sym typeface="Muli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</a:pPr>
            <a:r>
              <a:rPr lang="en">
                <a:latin typeface="Muli"/>
                <a:ea typeface="Muli"/>
                <a:cs typeface="Muli"/>
                <a:sym typeface="Muli"/>
              </a:rPr>
              <a:t>Wide assortment</a:t>
            </a:r>
            <a:endParaRPr>
              <a:latin typeface="Muli"/>
              <a:ea typeface="Muli"/>
              <a:cs typeface="Muli"/>
              <a:sym typeface="Muli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</a:pPr>
            <a:r>
              <a:rPr lang="en">
                <a:latin typeface="Muli"/>
                <a:ea typeface="Muli"/>
                <a:cs typeface="Muli"/>
                <a:sym typeface="Muli"/>
              </a:rPr>
              <a:t>Fresh selection everyday</a:t>
            </a:r>
            <a:endParaRPr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70" descr="Screen Shot 2017-04-21 at 3.06.22 PM 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36" y="988586"/>
            <a:ext cx="7737876" cy="3959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p70"/>
          <p:cNvCxnSpPr/>
          <p:nvPr/>
        </p:nvCxnSpPr>
        <p:spPr>
          <a:xfrm flipH="1">
            <a:off x="3531432" y="2368748"/>
            <a:ext cx="286800" cy="2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5" name="Google Shape;465;p70"/>
          <p:cNvSpPr txBox="1"/>
          <p:nvPr/>
        </p:nvSpPr>
        <p:spPr>
          <a:xfrm>
            <a:off x="3682432" y="2006623"/>
            <a:ext cx="15090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C4C4C"/>
                </a:solidFill>
              </a:rPr>
              <a:t>TV Spot</a:t>
            </a:r>
            <a:endParaRPr sz="1800">
              <a:solidFill>
                <a:srgbClr val="4C4C4C"/>
              </a:solidFill>
            </a:endParaRPr>
          </a:p>
        </p:txBody>
      </p:sp>
      <p:cxnSp>
        <p:nvCxnSpPr>
          <p:cNvPr id="466" name="Google Shape;466;p70"/>
          <p:cNvCxnSpPr/>
          <p:nvPr/>
        </p:nvCxnSpPr>
        <p:spPr>
          <a:xfrm>
            <a:off x="5190650" y="4043875"/>
            <a:ext cx="258000" cy="28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7" name="Google Shape;467;p70"/>
          <p:cNvSpPr txBox="1"/>
          <p:nvPr/>
        </p:nvSpPr>
        <p:spPr>
          <a:xfrm>
            <a:off x="4565150" y="3681850"/>
            <a:ext cx="15090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C4C4C"/>
                </a:solidFill>
              </a:rPr>
              <a:t>Spike</a:t>
            </a:r>
            <a:endParaRPr sz="1800">
              <a:solidFill>
                <a:srgbClr val="4C4C4C"/>
              </a:solidFill>
            </a:endParaRPr>
          </a:p>
        </p:txBody>
      </p:sp>
      <p:cxnSp>
        <p:nvCxnSpPr>
          <p:cNvPr id="468" name="Google Shape;468;p70"/>
          <p:cNvCxnSpPr/>
          <p:nvPr/>
        </p:nvCxnSpPr>
        <p:spPr>
          <a:xfrm>
            <a:off x="3923175" y="4292458"/>
            <a:ext cx="46800" cy="37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9" name="Google Shape;469;p70"/>
          <p:cNvSpPr txBox="1"/>
          <p:nvPr/>
        </p:nvSpPr>
        <p:spPr>
          <a:xfrm>
            <a:off x="3456925" y="3062721"/>
            <a:ext cx="15090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C4C4C"/>
                </a:solidFill>
              </a:rPr>
              <a:t>Signup “baseline” fluctuates with time</a:t>
            </a:r>
            <a:endParaRPr sz="1800">
              <a:solidFill>
                <a:srgbClr val="4C4C4C"/>
              </a:solidFill>
            </a:endParaRPr>
          </a:p>
        </p:txBody>
      </p:sp>
      <p:sp>
        <p:nvSpPr>
          <p:cNvPr id="470" name="Google Shape;470;p70"/>
          <p:cNvSpPr txBox="1">
            <a:spLocks noGrp="1"/>
          </p:cNvSpPr>
          <p:nvPr>
            <p:ph type="title"/>
          </p:nvPr>
        </p:nvSpPr>
        <p:spPr>
          <a:xfrm>
            <a:off x="311700" y="2190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TV ATTRIBUTION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One Day Snapshot</a:t>
            </a:r>
            <a:endParaRPr sz="2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71" descr="Screen Shot 2017-04-21 at 3.20.37 PM 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75" y="651350"/>
            <a:ext cx="8243102" cy="4264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71"/>
          <p:cNvCxnSpPr/>
          <p:nvPr/>
        </p:nvCxnSpPr>
        <p:spPr>
          <a:xfrm flipH="1">
            <a:off x="3094592" y="3379950"/>
            <a:ext cx="664200" cy="117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7" name="Google Shape;477;p71"/>
          <p:cNvSpPr txBox="1"/>
          <p:nvPr/>
        </p:nvSpPr>
        <p:spPr>
          <a:xfrm>
            <a:off x="2777992" y="2097375"/>
            <a:ext cx="2791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C4C4C"/>
                </a:solidFill>
              </a:rPr>
              <a:t>Orange “baseline” represents Organic &amp; Branded Search traffic in absence of TV spot</a:t>
            </a:r>
            <a:endParaRPr sz="1800">
              <a:solidFill>
                <a:srgbClr val="4C4C4C"/>
              </a:solidFill>
            </a:endParaRPr>
          </a:p>
        </p:txBody>
      </p:sp>
      <p:sp>
        <p:nvSpPr>
          <p:cNvPr id="478" name="Google Shape;478;p71"/>
          <p:cNvSpPr txBox="1">
            <a:spLocks noGrp="1"/>
          </p:cNvSpPr>
          <p:nvPr>
            <p:ph type="title"/>
          </p:nvPr>
        </p:nvSpPr>
        <p:spPr>
          <a:xfrm>
            <a:off x="311700" y="2190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THREDUP. TV ATTRIBUTION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2"/>
          <p:cNvSpPr txBox="1"/>
          <p:nvPr/>
        </p:nvSpPr>
        <p:spPr>
          <a:xfrm>
            <a:off x="311700" y="1282942"/>
            <a:ext cx="8343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Algorithms used:</a:t>
            </a:r>
            <a:r>
              <a:rPr lang="en" sz="1800">
                <a:solidFill>
                  <a:srgbClr val="4C4C4C"/>
                </a:solidFill>
              </a:rPr>
              <a:t>	Logistic regression</a:t>
            </a: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Tools:</a:t>
            </a:r>
            <a:r>
              <a:rPr lang="en" sz="1800">
                <a:solidFill>
                  <a:srgbClr val="4C4C4C"/>
                </a:solidFill>
              </a:rPr>
              <a:t> 				Redshift + Spark + Python</a:t>
            </a: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Model performance:</a:t>
            </a:r>
            <a:r>
              <a:rPr lang="en" sz="1800">
                <a:solidFill>
                  <a:srgbClr val="4C4C4C"/>
                </a:solidFill>
              </a:rPr>
              <a:t>	- </a:t>
            </a: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C4C4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C4C4C"/>
                </a:solidFill>
              </a:rPr>
              <a:t>Business impact:</a:t>
            </a:r>
            <a:r>
              <a:rPr lang="en" sz="1800">
                <a:solidFill>
                  <a:srgbClr val="4C4C4C"/>
                </a:solidFill>
              </a:rPr>
              <a:t> 	Visibility of cross-channel performance for marketing </a:t>
            </a:r>
            <a:br>
              <a:rPr lang="en" sz="1800">
                <a:solidFill>
                  <a:srgbClr val="4C4C4C"/>
                </a:solidFill>
              </a:rPr>
            </a:br>
            <a:r>
              <a:rPr lang="en" sz="1800">
                <a:solidFill>
                  <a:srgbClr val="4C4C4C"/>
                </a:solidFill>
              </a:rPr>
              <a:t>					team</a:t>
            </a:r>
            <a:endParaRPr sz="1800">
              <a:solidFill>
                <a:srgbClr val="4C4C4C"/>
              </a:solidFill>
            </a:endParaRPr>
          </a:p>
        </p:txBody>
      </p:sp>
      <p:sp>
        <p:nvSpPr>
          <p:cNvPr id="484" name="Google Shape;484;p72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666666"/>
                </a:solidFill>
              </a:rPr>
              <a:t>MARKETING IN THREDUP. MULTI-TOUCH ATTRIBUTION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Multi-touch Attribution (exploration)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3"/>
          <p:cNvSpPr txBox="1">
            <a:spLocks noGrp="1"/>
          </p:cNvSpPr>
          <p:nvPr>
            <p:ph type="ctrTitle"/>
          </p:nvPr>
        </p:nvSpPr>
        <p:spPr>
          <a:xfrm>
            <a:off x="1052525" y="2188925"/>
            <a:ext cx="7038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73"/>
          <p:cNvSpPr txBox="1">
            <a:spLocks noGrp="1"/>
          </p:cNvSpPr>
          <p:nvPr>
            <p:ph type="subTitle" idx="1"/>
          </p:nvPr>
        </p:nvSpPr>
        <p:spPr>
          <a:xfrm>
            <a:off x="311700" y="2858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1" name="Google Shape;49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77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73"/>
          <p:cNvSpPr/>
          <p:nvPr/>
        </p:nvSpPr>
        <p:spPr>
          <a:xfrm>
            <a:off x="0" y="-5075"/>
            <a:ext cx="9144000" cy="514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93" name="Google Shape;49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4" y="-2525"/>
            <a:ext cx="91378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73"/>
          <p:cNvSpPr/>
          <p:nvPr/>
        </p:nvSpPr>
        <p:spPr>
          <a:xfrm>
            <a:off x="232100" y="232100"/>
            <a:ext cx="7119900" cy="6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73"/>
          <p:cNvSpPr/>
          <p:nvPr/>
        </p:nvSpPr>
        <p:spPr>
          <a:xfrm>
            <a:off x="351875" y="1729475"/>
            <a:ext cx="1871700" cy="434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73"/>
          <p:cNvSpPr txBox="1"/>
          <p:nvPr/>
        </p:nvSpPr>
        <p:spPr>
          <a:xfrm>
            <a:off x="1015100" y="1762302"/>
            <a:ext cx="28899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Last Click Attribution</a:t>
            </a:r>
            <a:endParaRPr b="1"/>
          </a:p>
        </p:txBody>
      </p:sp>
      <p:sp>
        <p:nvSpPr>
          <p:cNvPr id="497" name="Google Shape;497;p73"/>
          <p:cNvSpPr/>
          <p:nvPr/>
        </p:nvSpPr>
        <p:spPr>
          <a:xfrm>
            <a:off x="4678970" y="1732137"/>
            <a:ext cx="1871700" cy="434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73"/>
          <p:cNvSpPr txBox="1"/>
          <p:nvPr/>
        </p:nvSpPr>
        <p:spPr>
          <a:xfrm>
            <a:off x="5342195" y="1764964"/>
            <a:ext cx="28899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Omnichannel Attribution</a:t>
            </a:r>
            <a:endParaRPr b="1"/>
          </a:p>
        </p:txBody>
      </p:sp>
      <p:sp>
        <p:nvSpPr>
          <p:cNvPr id="499" name="Google Shape;499;p73"/>
          <p:cNvSpPr txBox="1">
            <a:spLocks noGrp="1"/>
          </p:cNvSpPr>
          <p:nvPr>
            <p:ph type="title" idx="4294967295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THREDUP. MULTI-TOUCH ATTRIBUTION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4"/>
          <p:cNvSpPr txBox="1">
            <a:spLocks noGrp="1"/>
          </p:cNvSpPr>
          <p:nvPr>
            <p:ph type="ctrTitle"/>
          </p:nvPr>
        </p:nvSpPr>
        <p:spPr>
          <a:xfrm>
            <a:off x="1052525" y="2188925"/>
            <a:ext cx="7038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74"/>
          <p:cNvSpPr txBox="1">
            <a:spLocks noGrp="1"/>
          </p:cNvSpPr>
          <p:nvPr>
            <p:ph type="subTitle" idx="1"/>
          </p:nvPr>
        </p:nvSpPr>
        <p:spPr>
          <a:xfrm>
            <a:off x="311700" y="2858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6" name="Google Shape;50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700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74"/>
          <p:cNvSpPr/>
          <p:nvPr/>
        </p:nvSpPr>
        <p:spPr>
          <a:xfrm>
            <a:off x="0" y="-5075"/>
            <a:ext cx="9144000" cy="514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508" name="Google Shape;50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4" y="-2525"/>
            <a:ext cx="91378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4" y="214595"/>
            <a:ext cx="91378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74"/>
          <p:cNvSpPr/>
          <p:nvPr/>
        </p:nvSpPr>
        <p:spPr>
          <a:xfrm>
            <a:off x="232100" y="232100"/>
            <a:ext cx="7119900" cy="6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74"/>
          <p:cNvSpPr txBox="1">
            <a:spLocks noGrp="1"/>
          </p:cNvSpPr>
          <p:nvPr>
            <p:ph type="title" idx="4294967295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Visibility of the User Journey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74"/>
          <p:cNvSpPr txBox="1">
            <a:spLocks noGrp="1"/>
          </p:cNvSpPr>
          <p:nvPr>
            <p:ph type="title" idx="4294967295"/>
          </p:nvPr>
        </p:nvSpPr>
        <p:spPr>
          <a:xfrm>
            <a:off x="154475" y="631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THREDUP. MULTI-TOUCH ATTRIBUTION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37" y="89843"/>
            <a:ext cx="91378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75"/>
          <p:cNvSpPr/>
          <p:nvPr/>
        </p:nvSpPr>
        <p:spPr>
          <a:xfrm>
            <a:off x="232100" y="232100"/>
            <a:ext cx="7119900" cy="6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75"/>
          <p:cNvSpPr txBox="1">
            <a:spLocks noGrp="1"/>
          </p:cNvSpPr>
          <p:nvPr>
            <p:ph type="title" idx="4294967295"/>
          </p:nvPr>
        </p:nvSpPr>
        <p:spPr>
          <a:xfrm>
            <a:off x="311700" y="4150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ML for Omnichannel Attribution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5"/>
          <p:cNvSpPr txBox="1">
            <a:spLocks noGrp="1"/>
          </p:cNvSpPr>
          <p:nvPr>
            <p:ph type="title" idx="4294967295"/>
          </p:nvPr>
        </p:nvSpPr>
        <p:spPr>
          <a:xfrm>
            <a:off x="132025" y="8986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THREDUP. MULTI-TOUCH ATTRIBUTION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6"/>
          <p:cNvSpPr txBox="1"/>
          <p:nvPr/>
        </p:nvSpPr>
        <p:spPr>
          <a:xfrm>
            <a:off x="5882350" y="4038500"/>
            <a:ext cx="20271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Chris Homer</a:t>
            </a:r>
            <a:b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Co-Founder &amp; CTO at thredUPddd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526" name="Google Shape;526;p76"/>
          <p:cNvGrpSpPr/>
          <p:nvPr/>
        </p:nvGrpSpPr>
        <p:grpSpPr>
          <a:xfrm>
            <a:off x="3100" y="3834425"/>
            <a:ext cx="9137799" cy="1309078"/>
            <a:chOff x="3100" y="3834425"/>
            <a:chExt cx="9137799" cy="1309078"/>
          </a:xfrm>
        </p:grpSpPr>
        <p:pic>
          <p:nvPicPr>
            <p:cNvPr id="527" name="Google Shape;527;p76"/>
            <p:cNvPicPr preferRelativeResize="0"/>
            <p:nvPr/>
          </p:nvPicPr>
          <p:blipFill rotWithShape="1">
            <a:blip r:embed="rId3">
              <a:alphaModFix/>
            </a:blip>
            <a:srcRect t="74548"/>
            <a:stretch/>
          </p:blipFill>
          <p:spPr>
            <a:xfrm>
              <a:off x="3100" y="3834425"/>
              <a:ext cx="9137799" cy="1309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76"/>
            <p:cNvPicPr preferRelativeResize="0"/>
            <p:nvPr/>
          </p:nvPicPr>
          <p:blipFill rotWithShape="1">
            <a:blip r:embed="rId3">
              <a:alphaModFix/>
            </a:blip>
            <a:srcRect l="56898" t="74548" b="3306"/>
            <a:stretch/>
          </p:blipFill>
          <p:spPr>
            <a:xfrm>
              <a:off x="1288250" y="3945725"/>
              <a:ext cx="3938451" cy="1139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" name="Google Shape;529;p76"/>
          <p:cNvSpPr txBox="1"/>
          <p:nvPr/>
        </p:nvSpPr>
        <p:spPr>
          <a:xfrm>
            <a:off x="5882350" y="4038500"/>
            <a:ext cx="20271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Chris Homer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0" name="Google Shape;530;p76"/>
          <p:cNvSpPr txBox="1">
            <a:spLocks noGrp="1"/>
          </p:cNvSpPr>
          <p:nvPr>
            <p:ph type="body" idx="1"/>
          </p:nvPr>
        </p:nvSpPr>
        <p:spPr>
          <a:xfrm>
            <a:off x="278950" y="943350"/>
            <a:ext cx="4632300" cy="27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9050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44444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marR="190500" lvl="0" indent="-3302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600"/>
              <a:buFont typeface="Muli"/>
              <a:buChar char="●"/>
            </a:pPr>
            <a:r>
              <a:rPr lang="en" sz="1600" b="1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Senior ML Engineer — Supply Growth and Quality</a:t>
            </a:r>
            <a:endParaRPr sz="1600" b="1">
              <a:solidFill>
                <a:srgbClr val="444444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marR="190500" lvl="0" indent="-3302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Senior ML Engineer — Image processing</a:t>
            </a:r>
            <a:endParaRPr sz="1600" b="1">
              <a:solidFill>
                <a:srgbClr val="444444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marR="190500" lvl="0" indent="-3302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rgbClr val="444444"/>
                </a:solidFill>
                <a:latin typeface="Muli"/>
                <a:ea typeface="Muli"/>
                <a:cs typeface="Muli"/>
                <a:sym typeface="Muli"/>
              </a:rPr>
              <a:t>Senior Java Software Engineer — Data Engineering</a:t>
            </a:r>
            <a:endParaRPr sz="1600" b="1">
              <a:solidFill>
                <a:srgbClr val="444444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1" name="Google Shape;531;p76"/>
          <p:cNvSpPr txBox="1"/>
          <p:nvPr/>
        </p:nvSpPr>
        <p:spPr>
          <a:xfrm>
            <a:off x="4673688" y="4266200"/>
            <a:ext cx="32358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Co-Founder &amp; CTO at thredUP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Solution Specialist at Microsoft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Harvard Business School &amp; Princeton University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532" name="Google Shape;532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1330" y="4110780"/>
            <a:ext cx="743475" cy="7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76"/>
          <p:cNvSpPr txBox="1"/>
          <p:nvPr/>
        </p:nvSpPr>
        <p:spPr>
          <a:xfrm>
            <a:off x="5882350" y="4038500"/>
            <a:ext cx="20271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Chris Homer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4" name="Google Shape;534;p76"/>
          <p:cNvSpPr txBox="1"/>
          <p:nvPr/>
        </p:nvSpPr>
        <p:spPr>
          <a:xfrm>
            <a:off x="1177960" y="4266200"/>
            <a:ext cx="32358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Machine Learning Engineer at thredUP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Deputy head of data science department at Zoral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Chief analyst at Prominvestbank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5" name="Google Shape;535;p76"/>
          <p:cNvSpPr txBox="1"/>
          <p:nvPr/>
        </p:nvSpPr>
        <p:spPr>
          <a:xfrm>
            <a:off x="1177316" y="4038500"/>
            <a:ext cx="2027100" cy="2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rPr>
              <a:t>Tetiana Torovets</a:t>
            </a:r>
            <a:endParaRPr sz="900">
              <a:solidFill>
                <a:srgbClr val="434343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36" name="Google Shape;536;p76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Open positions</a:t>
            </a:r>
            <a:endParaRPr/>
          </a:p>
        </p:txBody>
      </p:sp>
      <p:pic>
        <p:nvPicPr>
          <p:cNvPr id="537" name="Google Shape;537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1200" y="1313451"/>
            <a:ext cx="3937926" cy="20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7"/>
          <p:cNvSpPr txBox="1">
            <a:spLocks noGrp="1"/>
          </p:cNvSpPr>
          <p:nvPr>
            <p:ph type="ctrTitle"/>
          </p:nvPr>
        </p:nvSpPr>
        <p:spPr>
          <a:xfrm>
            <a:off x="1052525" y="2188925"/>
            <a:ext cx="7038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7"/>
          <p:cNvSpPr txBox="1">
            <a:spLocks noGrp="1"/>
          </p:cNvSpPr>
          <p:nvPr>
            <p:ph type="subTitle" idx="1"/>
          </p:nvPr>
        </p:nvSpPr>
        <p:spPr>
          <a:xfrm>
            <a:off x="311700" y="28582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7"/>
          <p:cNvSpPr/>
          <p:nvPr/>
        </p:nvSpPr>
        <p:spPr>
          <a:xfrm>
            <a:off x="0" y="-5075"/>
            <a:ext cx="9144000" cy="514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545" name="Google Shape;54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" y="-2525"/>
            <a:ext cx="91378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THE THREDUP ECOSYSTEM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20387"/>
            <a:ext cx="8424886" cy="397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6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THE THREDUP ECOSYSTEM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Operating the Marketplace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CH Inbound Temp Conveyor.mp4">
            <a:hlinkClick r:id="" action="ppaction://media"/>
            <a:extLst>
              <a:ext uri="{FF2B5EF4-FFF2-40B4-BE49-F238E27FC236}">
                <a16:creationId xmlns:a16="http://schemas.microsoft.com/office/drawing/2014/main" id="{E6EAE6C0-9CB9-3249-B168-BA333F78F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5307" y="1135493"/>
            <a:ext cx="6753386" cy="3798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THE THREDUP ECOSYSTEM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Growing the Marketplace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20387"/>
            <a:ext cx="8424886" cy="397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THE THREDUP ECOSYSTEM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Augmenting the Marketplace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38"/>
          <p:cNvPicPr preferRelativeResize="0"/>
          <p:nvPr/>
        </p:nvPicPr>
        <p:blipFill rotWithShape="1">
          <a:blip r:embed="rId3">
            <a:alphaModFix/>
          </a:blip>
          <a:srcRect t="1817" b="36358"/>
          <a:stretch/>
        </p:blipFill>
        <p:spPr>
          <a:xfrm>
            <a:off x="709350" y="1040050"/>
            <a:ext cx="8221227" cy="3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8"/>
          <p:cNvSpPr txBox="1"/>
          <p:nvPr/>
        </p:nvSpPr>
        <p:spPr>
          <a:xfrm>
            <a:off x="1479250" y="4317500"/>
            <a:ext cx="978600" cy="572700"/>
          </a:xfrm>
          <a:prstGeom prst="rect">
            <a:avLst/>
          </a:prstGeom>
          <a:solidFill>
            <a:srgbClr val="4AE1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Supplier Scoring</a:t>
            </a:r>
            <a:endParaRPr sz="900">
              <a:solidFill>
                <a:srgbClr val="434343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Partners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183" name="Google Shape;183;p38"/>
          <p:cNvSpPr txBox="1"/>
          <p:nvPr/>
        </p:nvSpPr>
        <p:spPr>
          <a:xfrm>
            <a:off x="2517748" y="4317500"/>
            <a:ext cx="978600" cy="572700"/>
          </a:xfrm>
          <a:prstGeom prst="rect">
            <a:avLst/>
          </a:prstGeom>
          <a:solidFill>
            <a:srgbClr val="4AE1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Supply Lifecycle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184" name="Google Shape;184;p38"/>
          <p:cNvSpPr txBox="1"/>
          <p:nvPr/>
        </p:nvSpPr>
        <p:spPr>
          <a:xfrm>
            <a:off x="3558424" y="4317500"/>
            <a:ext cx="978600" cy="572700"/>
          </a:xfrm>
          <a:prstGeom prst="rect">
            <a:avLst/>
          </a:prstGeom>
          <a:solidFill>
            <a:srgbClr val="4AE1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Quality +</a:t>
            </a:r>
            <a:br>
              <a:rPr lang="en" sz="900">
                <a:solidFill>
                  <a:srgbClr val="434343"/>
                </a:solidFill>
              </a:rPr>
            </a:br>
            <a:r>
              <a:rPr lang="en" sz="900">
                <a:solidFill>
                  <a:srgbClr val="434343"/>
                </a:solidFill>
              </a:rPr>
              <a:t>Expected Value 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185" name="Google Shape;185;p38"/>
          <p:cNvSpPr txBox="1"/>
          <p:nvPr/>
        </p:nvSpPr>
        <p:spPr>
          <a:xfrm>
            <a:off x="4614349" y="4317500"/>
            <a:ext cx="978600" cy="572700"/>
          </a:xfrm>
          <a:prstGeom prst="rect">
            <a:avLst/>
          </a:prstGeom>
          <a:solidFill>
            <a:srgbClr val="4AE1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Proprietary Pricing Algorithm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186" name="Google Shape;186;p38"/>
          <p:cNvSpPr txBox="1"/>
          <p:nvPr/>
        </p:nvSpPr>
        <p:spPr>
          <a:xfrm>
            <a:off x="5668075" y="4317500"/>
            <a:ext cx="978600" cy="572700"/>
          </a:xfrm>
          <a:prstGeom prst="rect">
            <a:avLst/>
          </a:prstGeom>
          <a:solidFill>
            <a:srgbClr val="4AE1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Personalization</a:t>
            </a:r>
            <a:endParaRPr sz="900">
              <a:solidFill>
                <a:srgbClr val="434343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Search Notifications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187" name="Google Shape;187;p38"/>
          <p:cNvSpPr txBox="1"/>
          <p:nvPr/>
        </p:nvSpPr>
        <p:spPr>
          <a:xfrm>
            <a:off x="6725399" y="4317500"/>
            <a:ext cx="978600" cy="572700"/>
          </a:xfrm>
          <a:prstGeom prst="rect">
            <a:avLst/>
          </a:prstGeom>
          <a:solidFill>
            <a:srgbClr val="4AE1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Discounting Algorithm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188" name="Google Shape;188;p38"/>
          <p:cNvSpPr txBox="1"/>
          <p:nvPr/>
        </p:nvSpPr>
        <p:spPr>
          <a:xfrm>
            <a:off x="440750" y="4317500"/>
            <a:ext cx="978600" cy="572700"/>
          </a:xfrm>
          <a:prstGeom prst="rect">
            <a:avLst/>
          </a:prstGeom>
          <a:solidFill>
            <a:srgbClr val="4AE1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Marketing</a:t>
            </a:r>
            <a:endParaRPr sz="900">
              <a:solidFill>
                <a:srgbClr val="434343"/>
              </a:solidFill>
            </a:endParaRPr>
          </a:p>
        </p:txBody>
      </p:sp>
      <p:sp>
        <p:nvSpPr>
          <p:cNvPr id="189" name="Google Shape;189;p38"/>
          <p:cNvSpPr txBox="1"/>
          <p:nvPr/>
        </p:nvSpPr>
        <p:spPr>
          <a:xfrm>
            <a:off x="440750" y="4317500"/>
            <a:ext cx="978600" cy="572700"/>
          </a:xfrm>
          <a:prstGeom prst="rect">
            <a:avLst/>
          </a:prstGeom>
          <a:solidFill>
            <a:srgbClr val="4AE1BB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</a:rPr>
              <a:t>Highly Efficient Marketing</a:t>
            </a:r>
            <a:endParaRPr sz="90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9"/>
          <p:cNvSpPr txBox="1">
            <a:spLocks noGrp="1"/>
          </p:cNvSpPr>
          <p:nvPr>
            <p:ph type="body" idx="1"/>
          </p:nvPr>
        </p:nvSpPr>
        <p:spPr>
          <a:xfrm>
            <a:off x="311700" y="1309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Char char="●"/>
            </a:pPr>
            <a:r>
              <a:rPr lang="en" b="1">
                <a:solidFill>
                  <a:srgbClr val="444444"/>
                </a:solidFill>
              </a:rPr>
              <a:t>Social networks: </a:t>
            </a:r>
            <a:r>
              <a:rPr lang="en">
                <a:solidFill>
                  <a:srgbClr val="444444"/>
                </a:solidFill>
              </a:rPr>
              <a:t>Facebook, Pinterest</a:t>
            </a:r>
            <a:endParaRPr>
              <a:solidFill>
                <a:srgbClr val="44444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Char char="●"/>
            </a:pPr>
            <a:r>
              <a:rPr lang="en" b="1">
                <a:solidFill>
                  <a:srgbClr val="444444"/>
                </a:solidFill>
              </a:rPr>
              <a:t>Paid search: </a:t>
            </a:r>
            <a:r>
              <a:rPr lang="en">
                <a:solidFill>
                  <a:srgbClr val="444444"/>
                </a:solidFill>
              </a:rPr>
              <a:t>Google, Bing, GDN (Google Display Network), PLA (Product Listing Ad)</a:t>
            </a:r>
            <a:endParaRPr>
              <a:solidFill>
                <a:srgbClr val="44444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Char char="●"/>
            </a:pPr>
            <a:r>
              <a:rPr lang="en" b="1">
                <a:solidFill>
                  <a:srgbClr val="444444"/>
                </a:solidFill>
              </a:rPr>
              <a:t>TV</a:t>
            </a:r>
            <a:endParaRPr b="1">
              <a:solidFill>
                <a:srgbClr val="44444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800"/>
              <a:buChar char="●"/>
            </a:pPr>
            <a:r>
              <a:rPr lang="en" b="1">
                <a:solidFill>
                  <a:srgbClr val="444444"/>
                </a:solidFill>
              </a:rPr>
              <a:t>SEO: </a:t>
            </a:r>
            <a:r>
              <a:rPr lang="en">
                <a:solidFill>
                  <a:srgbClr val="444444"/>
                </a:solidFill>
              </a:rPr>
              <a:t>Organic, Branded Google Search, Branded Bing Search</a:t>
            </a:r>
            <a:endParaRPr>
              <a:solidFill>
                <a:srgbClr val="444444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b="1">
                <a:solidFill>
                  <a:srgbClr val="444444"/>
                </a:solidFill>
              </a:rPr>
              <a:t>Influencers: </a:t>
            </a:r>
            <a:r>
              <a:rPr lang="en" u="sng">
                <a:solidFill>
                  <a:schemeClr val="accent5"/>
                </a:solidFill>
                <a:hlinkClick r:id="rId3"/>
              </a:rPr>
              <a:t>https://www.usmagazine.com/celebrity-news/news/how-cheryl-burke-prepared-for-fiance-matthew-lawrence-to-move-in/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5" name="Google Shape;195;p39"/>
          <p:cNvSpPr txBox="1">
            <a:spLocks noGrp="1"/>
          </p:cNvSpPr>
          <p:nvPr>
            <p:ph type="title"/>
          </p:nvPr>
        </p:nvSpPr>
        <p:spPr>
          <a:xfrm>
            <a:off x="311700" y="2952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MARKETING IN THREDUP</a:t>
            </a:r>
            <a:endParaRPr sz="14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Acquisition Channels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1649</Words>
  <Application>Microsoft Office PowerPoint</Application>
  <PresentationFormat>On-screen Show (16:9)</PresentationFormat>
  <Paragraphs>375</Paragraphs>
  <Slides>47</Slides>
  <Notes>47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Muli ExtraBold</vt:lpstr>
      <vt:lpstr>Abril Fatface</vt:lpstr>
      <vt:lpstr>Arial</vt:lpstr>
      <vt:lpstr>Muli</vt:lpstr>
      <vt:lpstr>Helvetica Neue</vt:lpstr>
      <vt:lpstr>Simple Light</vt:lpstr>
      <vt:lpstr>Simple Light</vt:lpstr>
      <vt:lpstr>Simple Light</vt:lpstr>
      <vt:lpstr>Hacking ML for Marketing</vt:lpstr>
      <vt:lpstr>PowerPoint Presentation</vt:lpstr>
      <vt:lpstr>PowerPoint Presentation</vt:lpstr>
      <vt:lpstr>THE THREDUP ECOSYSTEM  </vt:lpstr>
      <vt:lpstr>THE THREDUP ECOSYSTEM  </vt:lpstr>
      <vt:lpstr>THE THREDUP ECOSYSTEM Operating the Marketplace </vt:lpstr>
      <vt:lpstr>THE THREDUP ECOSYSTEM Growing the Marketplace </vt:lpstr>
      <vt:lpstr>THE THREDUP ECOSYSTEM Augmenting the Marketplace </vt:lpstr>
      <vt:lpstr>MARKETING IN THREDUP Acquisition Channels </vt:lpstr>
      <vt:lpstr>MARKETING IN THREDUP Models </vt:lpstr>
      <vt:lpstr>MARKETING IN THREDUP. CR PREDICTION Predict the First Purchase of User </vt:lpstr>
      <vt:lpstr>MARKETING IN THREDUP. CR PREDICTION Predict the First Purchase of Users in the next 14 days </vt:lpstr>
      <vt:lpstr>MARKETING IN THREDUP. CR PREDICTION Predict the First Purchase of User </vt:lpstr>
      <vt:lpstr>Target Audiences</vt:lpstr>
      <vt:lpstr>MARKETING IN THREDUP. CR PREDICTION Predict the First Purchase of User in the next 60 Days </vt:lpstr>
      <vt:lpstr>MARKETING IN THREDUP. CR PREDICTION Payback Optimization </vt:lpstr>
      <vt:lpstr>MARKETING IN THREDUP. CPA OPTIMIZATION When will a group of signups convert? </vt:lpstr>
      <vt:lpstr>1 year CPA prediction for different advertising campaigns  </vt:lpstr>
      <vt:lpstr>For survival rate prediction we used Cox Regression implemented in lifelines package  </vt:lpstr>
      <vt:lpstr>MARKETING IN THREDUP. CPA OPTIMIZATION </vt:lpstr>
      <vt:lpstr>MARKETING IN THREDUP. CPA OPTIMIZATION </vt:lpstr>
      <vt:lpstr>MARKETING IN THREDUP. CPA OPTIMIZATION </vt:lpstr>
      <vt:lpstr>MARKETING IN THREDUP. NEXT PURCHASE PREDICTION  Predict Next Purchase of User </vt:lpstr>
      <vt:lpstr>MARKETING IN THREDUP. NEXT PURCHASE PREDICTION  </vt:lpstr>
      <vt:lpstr>MARKETING IN THREDUP. LTV PREDICTION How many purchases will a user make in the future? </vt:lpstr>
      <vt:lpstr>MARKETING IN THREDUP. LTV PREDICTION  </vt:lpstr>
      <vt:lpstr>MARKETING IN THREDUP. LTV PREDICTION  </vt:lpstr>
      <vt:lpstr>MARKETING IN THREDUP. LTV PREDICTION  </vt:lpstr>
      <vt:lpstr>MARKETING IN THREDUP. LTV PREDICTION  </vt:lpstr>
      <vt:lpstr>PowerPoint Presentation</vt:lpstr>
      <vt:lpstr>MARKETING IN THREDUP. LTV PREDICTION Pareto / NBD model </vt:lpstr>
      <vt:lpstr>MARKETING IN THREDUP. LTV PREDICTION Monetary Value Prediction </vt:lpstr>
      <vt:lpstr>MARKETING IN THREDUP. LTV PREDICTION BG/NBD Model  </vt:lpstr>
      <vt:lpstr>MARKETING IN THREDUP. LTV PREDICTION Improvement with BG/NBD modeL</vt:lpstr>
      <vt:lpstr>MARKETING IN THREDUP. LTV PREDICTION Improvements</vt:lpstr>
      <vt:lpstr>MARKETING IN THREDUP. LTV PREDICTION Cons with the Current Approach</vt:lpstr>
      <vt:lpstr>Statistical Approach vs ML Approach </vt:lpstr>
      <vt:lpstr>MARKETING IN THREDUP. LTV PREDICTION Next Steps</vt:lpstr>
      <vt:lpstr>MARKETING IN THREDUP. TV ATTRIBUTION TV attribution </vt:lpstr>
      <vt:lpstr>MARKETING IN THREDUP. TV ATTRIBUTION One Day Snapshot </vt:lpstr>
      <vt:lpstr>MARKETING IN THREDUP. TV ATTRIBUTION</vt:lpstr>
      <vt:lpstr>MARKETING IN THREDUP. MULTI-TOUCH ATTRIBUTION Multi-touch Attribution (exploration) </vt:lpstr>
      <vt:lpstr>PowerPoint Presentation</vt:lpstr>
      <vt:lpstr>PowerPoint Presentation</vt:lpstr>
      <vt:lpstr>ML for Omnichannel Attribution </vt:lpstr>
      <vt:lpstr>Open positions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Hacking ML for Marketing</dc:title>
  <dc:creator>Iryna Hetman</dc:creator>
  <cp:lastModifiedBy>Iryna Hetman</cp:lastModifiedBy>
  <cp:revision>3</cp:revision>
  <dcterms:modified xsi:type="dcterms:W3CDTF">2018-10-05T15:31:10Z</dcterms:modified>
</cp:coreProperties>
</file>