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</p:sldMasterIdLst>
  <p:notesMasterIdLst>
    <p:notesMasterId r:id="rId20"/>
  </p:notesMasterIdLst>
  <p:handoutMasterIdLst>
    <p:handoutMasterId r:id="rId21"/>
  </p:handoutMasterIdLst>
  <p:sldIdLst>
    <p:sldId id="1379" r:id="rId5"/>
    <p:sldId id="1411" r:id="rId6"/>
    <p:sldId id="1381" r:id="rId7"/>
    <p:sldId id="1385" r:id="rId8"/>
    <p:sldId id="1386" r:id="rId9"/>
    <p:sldId id="1407" r:id="rId10"/>
    <p:sldId id="1408" r:id="rId11"/>
    <p:sldId id="1400" r:id="rId12"/>
    <p:sldId id="1409" r:id="rId13"/>
    <p:sldId id="1401" r:id="rId14"/>
    <p:sldId id="1412" r:id="rId15"/>
    <p:sldId id="1410" r:id="rId16"/>
    <p:sldId id="1398" r:id="rId17"/>
    <p:sldId id="1404" r:id="rId18"/>
    <p:sldId id="1384" r:id="rId19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chine Learning &amp; Data Science Conference Template" id="{A073DAE3-B461-442F-A3D3-6642BD875E45}">
          <p14:sldIdLst>
            <p14:sldId id="1379"/>
            <p14:sldId id="1411"/>
            <p14:sldId id="1381"/>
            <p14:sldId id="1385"/>
            <p14:sldId id="1386"/>
            <p14:sldId id="1407"/>
            <p14:sldId id="1408"/>
            <p14:sldId id="1400"/>
            <p14:sldId id="1409"/>
            <p14:sldId id="1401"/>
            <p14:sldId id="1412"/>
            <p14:sldId id="1410"/>
            <p14:sldId id="1398"/>
            <p14:sldId id="1404"/>
            <p14:sldId id="13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188F"/>
    <a:srgbClr val="FFFFFF"/>
    <a:srgbClr val="002050"/>
    <a:srgbClr val="E81123"/>
    <a:srgbClr val="525252"/>
    <a:srgbClr val="0078D7"/>
    <a:srgbClr val="107C10"/>
    <a:srgbClr val="008272"/>
    <a:srgbClr val="B40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162" autoAdjust="0"/>
  </p:normalViewPr>
  <p:slideViewPr>
    <p:cSldViewPr>
      <p:cViewPr varScale="1">
        <p:scale>
          <a:sx n="89" d="100"/>
          <a:sy n="89" d="100"/>
        </p:scale>
        <p:origin x="52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51" d="100"/>
          <a:sy n="51" d="100"/>
        </p:scale>
        <p:origin x="2886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Machine Learning &amp; Data Science Conference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9/10/2015 10:32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 smtClean="0"/>
              <a:t>Machine Learning &amp; Data Science Conference</a:t>
            </a:r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9/10/2015 10:32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9/10/2015 10:32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204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108602D-D426-4C00-B215-BFA18C076426}" type="datetime8">
              <a:rPr lang="en-US" smtClean="0"/>
              <a:t>9/10/2015 10:32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212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9/10/2015 10:32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36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9/10/2015 10:32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550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9/10/2015 10:32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069419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9/10/2015 10:32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90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9/10/2015 10:32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446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9/10/2015 10:32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47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9/10/2015 10:32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9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9/10/2015 10:32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86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108602D-D426-4C00-B215-BFA18C076426}" type="datetime8">
              <a:rPr lang="en-US" smtClean="0"/>
              <a:t>9/10/2015 10:32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20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9/10/2015 10:32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33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108602D-D426-4C00-B215-BFA18C076426}" type="datetime8">
              <a:rPr lang="en-US" smtClean="0"/>
              <a:t>9/10/2015 10:32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43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 bwMode="white">
          <a:xfrm>
            <a:off x="293688" y="3224716"/>
            <a:ext cx="11887200" cy="267765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6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Machine Learning &amp; Data Science Conference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67957" y="489050"/>
            <a:ext cx="1552931" cy="33266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 bwMode="white">
          <a:xfrm>
            <a:off x="293688" y="5776606"/>
            <a:ext cx="10195024" cy="9325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6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May 28 – 29, 2015  •  MSCC</a:t>
            </a:r>
          </a:p>
        </p:txBody>
      </p:sp>
    </p:spTree>
    <p:extLst>
      <p:ext uri="{BB962C8B-B14F-4D97-AF65-F5344CB8AC3E}">
        <p14:creationId xmlns:p14="http://schemas.microsoft.com/office/powerpoint/2010/main" val="26559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639" y="1209973"/>
            <a:ext cx="10056812" cy="3658890"/>
          </a:xfrm>
          <a:noFill/>
        </p:spPr>
        <p:txBody>
          <a:bodyPr tIns="91440" bIns="91440" anchor="t" anchorCtr="0">
            <a:no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2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4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9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5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39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Animated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274637" y="1211263"/>
            <a:ext cx="8229601" cy="3657600"/>
          </a:xfrm>
          <a:prstGeom prst="rect">
            <a:avLst/>
          </a:prstGeom>
          <a:solidFill>
            <a:srgbClr val="0072C6">
              <a:alpha val="8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8332" y="6182440"/>
            <a:ext cx="1552931" cy="3326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9822" y="0"/>
            <a:ext cx="4846900" cy="699516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1211263"/>
            <a:ext cx="8229536" cy="1828800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040063"/>
            <a:ext cx="8231188" cy="182880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82150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33099 -4.5892E-6 L 1.31478E-6 -4.5892E-6 " pathEditMode="relative" rAng="0" ptsTypes="AA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400" fill="hold"/>
                                        <p:tgtEl>
                                          <p:spTgt spid="8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1455 -1.34362E-6 L -3.90605E-7 -1.34362E-6 " pathEditMode="relative" rAng="0" ptsTypes="AA">
                                      <p:cBhvr>
                                        <p:cTn id="15" dur="9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accel="10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9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1455 -1.34362E-6 L -3.90605E-7 -1.34362E-6 " pathEditMode="relative" rAng="0" ptsTypes="AA">
                                      <p:cBhvr>
                                        <p:cTn id="22" dur="9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accel="10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455 -1.34362E-6 L -3.90605E-7 -1.34362E-6 " pathEditMode="relative" rAng="0" ptsTypes="AA">
                                      <p:cBhvr>
                                        <p:cTn id="29" dur="9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accel="100000" autoRev="1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/>
      <p:bldP spid="9" grpId="1"/>
      <p:bldP spid="9" grpId="2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9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/>
      <p:bldP spid="3" grpId="2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232" y="3145040"/>
            <a:ext cx="3291840" cy="7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Stati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274637" y="1211263"/>
            <a:ext cx="8229601" cy="3657600"/>
          </a:xfrm>
          <a:prstGeom prst="rect">
            <a:avLst/>
          </a:prstGeom>
          <a:solidFill>
            <a:srgbClr val="0072C6">
              <a:alpha val="8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8332" y="6182440"/>
            <a:ext cx="1552931" cy="3326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9822" y="0"/>
            <a:ext cx="4846900" cy="699516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1211263"/>
            <a:ext cx="8229536" cy="1828800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040063"/>
            <a:ext cx="8231188" cy="182880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31411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33099 -4.5892E-6 L 1.31478E-6 -4.5892E-6 " pathEditMode="relative" rAng="0" ptsTypes="AA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400" fill="hold"/>
                                        <p:tgtEl>
                                          <p:spTgt spid="8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1455 -1.34362E-6 L -3.90605E-7 -1.34362E-6 " pathEditMode="relative" rAng="0" ptsTypes="AA">
                                      <p:cBhvr>
                                        <p:cTn id="15" dur="9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accel="10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9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1455 -1.34362E-6 L -3.90605E-7 -1.34362E-6 " pathEditMode="relative" rAng="0" ptsTypes="AA">
                                      <p:cBhvr>
                                        <p:cTn id="22" dur="9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accel="10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455 -1.34362E-6 L -3.90605E-7 -1.34362E-6 " pathEditMode="relative" rAng="0" ptsTypes="AA">
                                      <p:cBhvr>
                                        <p:cTn id="29" dur="9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accel="100000" autoRev="1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/>
      <p:bldP spid="9" grpId="1"/>
      <p:bldP spid="9" grpId="2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9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/>
      <p:bldP spid="3" grpId="2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639" y="1209973"/>
            <a:ext cx="10056812" cy="2744490"/>
          </a:xfrm>
          <a:noFill/>
        </p:spPr>
        <p:txBody>
          <a:bodyPr tIns="91440" bIns="91440" anchor="t" anchorCtr="0">
            <a:no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638" y="3954463"/>
            <a:ext cx="10058401" cy="1828800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7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9" r:id="rId1"/>
    <p:sldLayoutId id="2147484268" r:id="rId2"/>
    <p:sldLayoutId id="2147484270" r:id="rId3"/>
    <p:sldLayoutId id="2147484240" r:id="rId4"/>
    <p:sldLayoutId id="2147484241" r:id="rId5"/>
    <p:sldLayoutId id="2147484244" r:id="rId6"/>
    <p:sldLayoutId id="2147484245" r:id="rId7"/>
    <p:sldLayoutId id="2147484247" r:id="rId8"/>
    <p:sldLayoutId id="2147484249" r:id="rId9"/>
    <p:sldLayoutId id="2147484250" r:id="rId10"/>
    <p:sldLayoutId id="2147484264" r:id="rId11"/>
    <p:sldLayoutId id="2147484251" r:id="rId12"/>
    <p:sldLayoutId id="2147484252" r:id="rId13"/>
    <p:sldLayoutId id="2147484253" r:id="rId14"/>
    <p:sldLayoutId id="2147484254" r:id="rId15"/>
    <p:sldLayoutId id="2147484256" r:id="rId16"/>
    <p:sldLayoutId id="2147484257" r:id="rId17"/>
    <p:sldLayoutId id="2147484258" r:id="rId18"/>
    <p:sldLayoutId id="2147484259" r:id="rId19"/>
    <p:sldLayoutId id="2147484260" r:id="rId20"/>
    <p:sldLayoutId id="2147484261" r:id="rId21"/>
    <p:sldLayoutId id="2147484263" r:id="rId2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the Loop: </a:t>
            </a:r>
            <a:br>
              <a:rPr lang="en-US" dirty="0" smtClean="0"/>
            </a:br>
            <a:r>
              <a:rPr lang="en-US" sz="3600" dirty="0" smtClean="0"/>
              <a:t>A </a:t>
            </a:r>
            <a:r>
              <a:rPr lang="en-US" sz="3600" dirty="0"/>
              <a:t>scalable ensemble reinforcement learning algorithm for the Internet of Things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73050" y="3344861"/>
            <a:ext cx="8231188" cy="1524001"/>
          </a:xfrm>
        </p:spPr>
        <p:txBody>
          <a:bodyPr/>
          <a:lstStyle/>
          <a:p>
            <a:r>
              <a:rPr lang="en-US" dirty="0" smtClean="0"/>
              <a:t>Brandon Rohrer</a:t>
            </a:r>
          </a:p>
          <a:p>
            <a:r>
              <a:rPr lang="en-US" dirty="0" smtClean="0"/>
              <a:t>Senior Data Scientist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9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an action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57321"/>
            <a:ext cx="11887199" cy="1758943"/>
          </a:xfrm>
        </p:spPr>
        <p:txBody>
          <a:bodyPr/>
          <a:lstStyle/>
          <a:p>
            <a:r>
              <a:rPr lang="en-US" dirty="0" err="1" smtClean="0"/>
              <a:t>return_by_action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 smtClean="0"/>
              <a:t>weighted_average</a:t>
            </a:r>
            <a:r>
              <a:rPr lang="en-US" dirty="0" smtClean="0"/>
              <a:t>(</a:t>
            </a:r>
          </a:p>
          <a:p>
            <a:r>
              <a:rPr lang="en-US" dirty="0"/>
              <a:t>	</a:t>
            </a:r>
            <a:r>
              <a:rPr lang="en-US" dirty="0" smtClean="0"/>
              <a:t>	return, weights=</a:t>
            </a:r>
            <a:r>
              <a:rPr lang="en-US" dirty="0" err="1" smtClean="0"/>
              <a:t>feature_activities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action </a:t>
            </a:r>
            <a:r>
              <a:rPr lang="en-US" dirty="0"/>
              <a:t>= </a:t>
            </a:r>
            <a:r>
              <a:rPr lang="en-US" dirty="0" err="1" smtClean="0"/>
              <a:t>argmax</a:t>
            </a:r>
            <a:r>
              <a:rPr lang="en-US" dirty="0" smtClean="0"/>
              <a:t>(</a:t>
            </a:r>
            <a:r>
              <a:rPr lang="en-US" dirty="0" err="1" smtClean="0"/>
              <a:t>return_by_action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28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an action with curiosity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57321"/>
            <a:ext cx="11887199" cy="4450449"/>
          </a:xfrm>
        </p:spPr>
        <p:txBody>
          <a:bodyPr/>
          <a:lstStyle/>
          <a:p>
            <a:r>
              <a:rPr lang="en-US" dirty="0" err="1">
                <a:solidFill>
                  <a:schemeClr val="tx2"/>
                </a:solidFill>
              </a:rPr>
              <a:t>return_by_action</a:t>
            </a:r>
            <a:r>
              <a:rPr lang="en-US" dirty="0">
                <a:solidFill>
                  <a:schemeClr val="tx2"/>
                </a:solidFill>
              </a:rPr>
              <a:t> = </a:t>
            </a:r>
            <a:r>
              <a:rPr lang="en-US" dirty="0" err="1">
                <a:solidFill>
                  <a:schemeClr val="tx2"/>
                </a:solidFill>
              </a:rPr>
              <a:t>weighted_average</a:t>
            </a:r>
            <a:r>
              <a:rPr lang="en-US" dirty="0">
                <a:solidFill>
                  <a:schemeClr val="tx2"/>
                </a:solidFill>
              </a:rPr>
              <a:t>(</a:t>
            </a:r>
          </a:p>
          <a:p>
            <a:r>
              <a:rPr lang="en-US" dirty="0">
                <a:solidFill>
                  <a:schemeClr val="tx2"/>
                </a:solidFill>
              </a:rPr>
              <a:t>		return, weights=</a:t>
            </a:r>
            <a:r>
              <a:rPr lang="en-US" dirty="0" err="1">
                <a:solidFill>
                  <a:schemeClr val="tx2"/>
                </a:solidFill>
              </a:rPr>
              <a:t>feature_activities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  <a:p>
            <a:r>
              <a:rPr lang="en-US" dirty="0" smtClean="0"/>
              <a:t>count </a:t>
            </a:r>
            <a:r>
              <a:rPr lang="en-US" dirty="0"/>
              <a:t>+= </a:t>
            </a:r>
            <a:r>
              <a:rPr lang="en-US" dirty="0" err="1" smtClean="0"/>
              <a:t>Q_indices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curiosity </a:t>
            </a:r>
            <a:r>
              <a:rPr lang="en-US" dirty="0"/>
              <a:t>= </a:t>
            </a:r>
            <a:r>
              <a:rPr lang="en-US" dirty="0" smtClean="0"/>
              <a:t>1 / (1 </a:t>
            </a:r>
            <a:r>
              <a:rPr lang="en-US" dirty="0"/>
              <a:t>+ </a:t>
            </a:r>
            <a:r>
              <a:rPr lang="en-US" dirty="0" smtClean="0"/>
              <a:t>k </a:t>
            </a:r>
            <a:r>
              <a:rPr lang="en-US" dirty="0"/>
              <a:t>* (1. + </a:t>
            </a:r>
            <a:r>
              <a:rPr lang="en-US" dirty="0" smtClean="0"/>
              <a:t>count)) </a:t>
            </a:r>
          </a:p>
          <a:p>
            <a:r>
              <a:rPr lang="en-US" dirty="0" err="1" smtClean="0"/>
              <a:t>curiosity_by_action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 smtClean="0"/>
              <a:t>weighted_average</a:t>
            </a:r>
            <a:r>
              <a:rPr lang="en-US" dirty="0" smtClean="0"/>
              <a:t>(</a:t>
            </a:r>
          </a:p>
          <a:p>
            <a:r>
              <a:rPr lang="en-US" dirty="0"/>
              <a:t>	</a:t>
            </a:r>
            <a:r>
              <a:rPr lang="en-US" dirty="0" smtClean="0"/>
              <a:t>				  curiosity, weights=state) </a:t>
            </a:r>
            <a:endParaRPr lang="en-US" dirty="0"/>
          </a:p>
          <a:p>
            <a:r>
              <a:rPr lang="en-US" dirty="0" smtClean="0">
                <a:solidFill>
                  <a:schemeClr val="tx2"/>
                </a:solidFill>
              </a:rPr>
              <a:t>action </a:t>
            </a:r>
            <a:r>
              <a:rPr lang="en-US" dirty="0">
                <a:solidFill>
                  <a:schemeClr val="tx2"/>
                </a:solidFill>
              </a:rPr>
              <a:t>= </a:t>
            </a:r>
            <a:r>
              <a:rPr lang="en-US" dirty="0" err="1" smtClean="0">
                <a:solidFill>
                  <a:schemeClr val="tx2"/>
                </a:solidFill>
              </a:rPr>
              <a:t>argmax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</a:rPr>
              <a:t>return_by_action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+ </a:t>
            </a:r>
            <a:r>
              <a:rPr lang="en-US" dirty="0" smtClean="0"/>
              <a:t>								</a:t>
            </a:r>
            <a:r>
              <a:rPr lang="en-US" dirty="0" err="1" smtClean="0"/>
              <a:t>curiosity_by_action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10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 bwMode="auto">
          <a:xfrm>
            <a:off x="5837237" y="7937"/>
            <a:ext cx="6599238" cy="6994525"/>
          </a:xfrm>
          <a:prstGeom prst="rect">
            <a:avLst/>
          </a:prstGeom>
          <a:solidFill>
            <a:schemeClr val="accent3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3" t="9966" r="62128" b="69500"/>
          <a:stretch/>
        </p:blipFill>
        <p:spPr>
          <a:xfrm rot="16200000">
            <a:off x="7655648" y="1597351"/>
            <a:ext cx="3989659" cy="39794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3" t="9965" r="62128" b="69502"/>
          <a:stretch/>
        </p:blipFill>
        <p:spPr>
          <a:xfrm rot="16200000">
            <a:off x="7655648" y="1597351"/>
            <a:ext cx="3989659" cy="39794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3" t="9966" r="62128" b="69501"/>
          <a:stretch/>
        </p:blipFill>
        <p:spPr>
          <a:xfrm rot="16200000">
            <a:off x="7655648" y="1597351"/>
            <a:ext cx="3989659" cy="397948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3" t="9965" r="62128" b="69502"/>
          <a:stretch/>
        </p:blipFill>
        <p:spPr>
          <a:xfrm rot="16200000">
            <a:off x="7655648" y="1597351"/>
            <a:ext cx="3989659" cy="39794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9944" r="62147" b="69524"/>
          <a:stretch/>
        </p:blipFill>
        <p:spPr>
          <a:xfrm rot="16200000">
            <a:off x="7655648" y="1597351"/>
            <a:ext cx="3989659" cy="3979481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7677818" y="677862"/>
            <a:ext cx="3962401" cy="457200"/>
            <a:chOff x="7970837" y="2278062"/>
            <a:chExt cx="3962401" cy="4572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7970837" y="2278062"/>
              <a:ext cx="3962401" cy="457200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 </a:t>
              </a: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8403336" y="2278062"/>
              <a:ext cx="0" cy="457200"/>
            </a:xfrm>
            <a:prstGeom prst="line">
              <a:avLst/>
            </a:prstGeom>
            <a:ln w="381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842248" y="2278062"/>
              <a:ext cx="0" cy="457200"/>
            </a:xfrm>
            <a:prstGeom prst="line">
              <a:avLst/>
            </a:prstGeom>
            <a:ln w="381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281160" y="2278062"/>
              <a:ext cx="0" cy="457200"/>
            </a:xfrm>
            <a:prstGeom prst="line">
              <a:avLst/>
            </a:prstGeom>
            <a:ln w="381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723437" y="2278062"/>
              <a:ext cx="0" cy="457200"/>
            </a:xfrm>
            <a:prstGeom prst="line">
              <a:avLst/>
            </a:prstGeom>
            <a:ln w="381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168128" y="2278062"/>
              <a:ext cx="0" cy="457200"/>
            </a:xfrm>
            <a:prstGeom prst="line">
              <a:avLst/>
            </a:prstGeom>
            <a:ln w="381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607040" y="2278062"/>
              <a:ext cx="0" cy="457200"/>
            </a:xfrm>
            <a:prstGeom prst="line">
              <a:avLst/>
            </a:prstGeom>
            <a:ln w="381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045952" y="2278062"/>
              <a:ext cx="0" cy="457200"/>
            </a:xfrm>
            <a:prstGeom prst="line">
              <a:avLst/>
            </a:prstGeom>
            <a:ln w="381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84864" y="2278062"/>
              <a:ext cx="0" cy="457200"/>
            </a:xfrm>
            <a:prstGeom prst="line">
              <a:avLst/>
            </a:prstGeom>
            <a:ln w="381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7601618" y="5577998"/>
            <a:ext cx="4162424" cy="738664"/>
          </a:xfrm>
          <a:prstGeom prst="rect">
            <a:avLst/>
          </a:prstGeom>
          <a:noFill/>
          <a:ln>
            <a:noFill/>
          </a:ln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spc="430" dirty="0" smtClean="0"/>
              <a:t>0 1 2 3 4 5 6 7 8</a:t>
            </a:r>
          </a:p>
        </p:txBody>
      </p:sp>
      <p:sp>
        <p:nvSpPr>
          <p:cNvPr id="52" name="Freeform 51"/>
          <p:cNvSpPr>
            <a:spLocks noChangeAspect="1"/>
          </p:cNvSpPr>
          <p:nvPr/>
        </p:nvSpPr>
        <p:spPr bwMode="black">
          <a:xfrm>
            <a:off x="7220618" y="4326319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4" name="Freeform 53"/>
          <p:cNvSpPr>
            <a:spLocks noChangeAspect="1"/>
          </p:cNvSpPr>
          <p:nvPr/>
        </p:nvSpPr>
        <p:spPr bwMode="black">
          <a:xfrm>
            <a:off x="6458618" y="4326319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" name="Freeform 54"/>
          <p:cNvSpPr>
            <a:spLocks noChangeAspect="1"/>
          </p:cNvSpPr>
          <p:nvPr/>
        </p:nvSpPr>
        <p:spPr bwMode="black">
          <a:xfrm>
            <a:off x="6839618" y="4326319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" name="Freeform 55"/>
          <p:cNvSpPr>
            <a:spLocks noChangeAspect="1"/>
          </p:cNvSpPr>
          <p:nvPr/>
        </p:nvSpPr>
        <p:spPr bwMode="black">
          <a:xfrm rot="10800000">
            <a:off x="7208837" y="2125663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7" name="Freeform 56"/>
          <p:cNvSpPr>
            <a:spLocks noChangeAspect="1"/>
          </p:cNvSpPr>
          <p:nvPr/>
        </p:nvSpPr>
        <p:spPr bwMode="black">
          <a:xfrm rot="10800000">
            <a:off x="6065837" y="2125663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8" name="Freeform 57"/>
          <p:cNvSpPr>
            <a:spLocks noChangeAspect="1"/>
          </p:cNvSpPr>
          <p:nvPr/>
        </p:nvSpPr>
        <p:spPr bwMode="black">
          <a:xfrm rot="10800000">
            <a:off x="6446837" y="2125663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" name="Freeform 58"/>
          <p:cNvSpPr>
            <a:spLocks noChangeAspect="1"/>
          </p:cNvSpPr>
          <p:nvPr/>
        </p:nvSpPr>
        <p:spPr bwMode="black">
          <a:xfrm rot="10800000">
            <a:off x="6827837" y="2126843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6458618" y="2548128"/>
            <a:ext cx="1176316" cy="304800"/>
            <a:chOff x="6751637" y="1439863"/>
            <a:chExt cx="1176316" cy="304800"/>
          </a:xfrm>
        </p:grpSpPr>
        <p:sp>
          <p:nvSpPr>
            <p:cNvPr id="60" name="Freeform 59"/>
            <p:cNvSpPr>
              <a:spLocks noChangeAspect="1"/>
            </p:cNvSpPr>
            <p:nvPr/>
          </p:nvSpPr>
          <p:spPr bwMode="black">
            <a:xfrm rot="10800000">
              <a:off x="7513637" y="1439863"/>
              <a:ext cx="414316" cy="303620"/>
            </a:xfrm>
            <a:custGeom>
              <a:avLst/>
              <a:gdLst>
                <a:gd name="T0" fmla="*/ 86 w 131"/>
                <a:gd name="T1" fmla="*/ 35 h 96"/>
                <a:gd name="T2" fmla="*/ 48 w 131"/>
                <a:gd name="T3" fmla="*/ 0 h 96"/>
                <a:gd name="T4" fmla="*/ 79 w 131"/>
                <a:gd name="T5" fmla="*/ 0 h 96"/>
                <a:gd name="T6" fmla="*/ 131 w 131"/>
                <a:gd name="T7" fmla="*/ 48 h 96"/>
                <a:gd name="T8" fmla="*/ 79 w 131"/>
                <a:gd name="T9" fmla="*/ 96 h 96"/>
                <a:gd name="T10" fmla="*/ 48 w 131"/>
                <a:gd name="T11" fmla="*/ 96 h 96"/>
                <a:gd name="T12" fmla="*/ 86 w 131"/>
                <a:gd name="T13" fmla="*/ 60 h 96"/>
                <a:gd name="T14" fmla="*/ 0 w 131"/>
                <a:gd name="T15" fmla="*/ 60 h 96"/>
                <a:gd name="T16" fmla="*/ 0 w 131"/>
                <a:gd name="T17" fmla="*/ 35 h 96"/>
                <a:gd name="T18" fmla="*/ 86 w 131"/>
                <a:gd name="T19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96">
                  <a:moveTo>
                    <a:pt x="86" y="35"/>
                  </a:moveTo>
                  <a:lnTo>
                    <a:pt x="48" y="0"/>
                  </a:lnTo>
                  <a:lnTo>
                    <a:pt x="79" y="0"/>
                  </a:lnTo>
                  <a:lnTo>
                    <a:pt x="131" y="48"/>
                  </a:lnTo>
                  <a:lnTo>
                    <a:pt x="79" y="96"/>
                  </a:lnTo>
                  <a:lnTo>
                    <a:pt x="48" y="96"/>
                  </a:lnTo>
                  <a:lnTo>
                    <a:pt x="86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86" y="3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3278" tIns="46639" rIns="93278" bIns="4663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2" name="Freeform 61"/>
            <p:cNvSpPr>
              <a:spLocks noChangeAspect="1"/>
            </p:cNvSpPr>
            <p:nvPr/>
          </p:nvSpPr>
          <p:spPr bwMode="black">
            <a:xfrm rot="10800000">
              <a:off x="6751637" y="1439863"/>
              <a:ext cx="414316" cy="303620"/>
            </a:xfrm>
            <a:custGeom>
              <a:avLst/>
              <a:gdLst>
                <a:gd name="T0" fmla="*/ 86 w 131"/>
                <a:gd name="T1" fmla="*/ 35 h 96"/>
                <a:gd name="T2" fmla="*/ 48 w 131"/>
                <a:gd name="T3" fmla="*/ 0 h 96"/>
                <a:gd name="T4" fmla="*/ 79 w 131"/>
                <a:gd name="T5" fmla="*/ 0 h 96"/>
                <a:gd name="T6" fmla="*/ 131 w 131"/>
                <a:gd name="T7" fmla="*/ 48 h 96"/>
                <a:gd name="T8" fmla="*/ 79 w 131"/>
                <a:gd name="T9" fmla="*/ 96 h 96"/>
                <a:gd name="T10" fmla="*/ 48 w 131"/>
                <a:gd name="T11" fmla="*/ 96 h 96"/>
                <a:gd name="T12" fmla="*/ 86 w 131"/>
                <a:gd name="T13" fmla="*/ 60 h 96"/>
                <a:gd name="T14" fmla="*/ 0 w 131"/>
                <a:gd name="T15" fmla="*/ 60 h 96"/>
                <a:gd name="T16" fmla="*/ 0 w 131"/>
                <a:gd name="T17" fmla="*/ 35 h 96"/>
                <a:gd name="T18" fmla="*/ 86 w 131"/>
                <a:gd name="T19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96">
                  <a:moveTo>
                    <a:pt x="86" y="35"/>
                  </a:moveTo>
                  <a:lnTo>
                    <a:pt x="48" y="0"/>
                  </a:lnTo>
                  <a:lnTo>
                    <a:pt x="79" y="0"/>
                  </a:lnTo>
                  <a:lnTo>
                    <a:pt x="131" y="48"/>
                  </a:lnTo>
                  <a:lnTo>
                    <a:pt x="79" y="96"/>
                  </a:lnTo>
                  <a:lnTo>
                    <a:pt x="48" y="96"/>
                  </a:lnTo>
                  <a:lnTo>
                    <a:pt x="86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86" y="3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3278" tIns="46639" rIns="93278" bIns="4663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3" name="Freeform 62"/>
            <p:cNvSpPr>
              <a:spLocks noChangeAspect="1"/>
            </p:cNvSpPr>
            <p:nvPr/>
          </p:nvSpPr>
          <p:spPr bwMode="black">
            <a:xfrm rot="10800000">
              <a:off x="7132637" y="1441043"/>
              <a:ext cx="414316" cy="303620"/>
            </a:xfrm>
            <a:custGeom>
              <a:avLst/>
              <a:gdLst>
                <a:gd name="T0" fmla="*/ 86 w 131"/>
                <a:gd name="T1" fmla="*/ 35 h 96"/>
                <a:gd name="T2" fmla="*/ 48 w 131"/>
                <a:gd name="T3" fmla="*/ 0 h 96"/>
                <a:gd name="T4" fmla="*/ 79 w 131"/>
                <a:gd name="T5" fmla="*/ 0 h 96"/>
                <a:gd name="T6" fmla="*/ 131 w 131"/>
                <a:gd name="T7" fmla="*/ 48 h 96"/>
                <a:gd name="T8" fmla="*/ 79 w 131"/>
                <a:gd name="T9" fmla="*/ 96 h 96"/>
                <a:gd name="T10" fmla="*/ 48 w 131"/>
                <a:gd name="T11" fmla="*/ 96 h 96"/>
                <a:gd name="T12" fmla="*/ 86 w 131"/>
                <a:gd name="T13" fmla="*/ 60 h 96"/>
                <a:gd name="T14" fmla="*/ 0 w 131"/>
                <a:gd name="T15" fmla="*/ 60 h 96"/>
                <a:gd name="T16" fmla="*/ 0 w 131"/>
                <a:gd name="T17" fmla="*/ 35 h 96"/>
                <a:gd name="T18" fmla="*/ 86 w 131"/>
                <a:gd name="T19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96">
                  <a:moveTo>
                    <a:pt x="86" y="35"/>
                  </a:moveTo>
                  <a:lnTo>
                    <a:pt x="48" y="0"/>
                  </a:lnTo>
                  <a:lnTo>
                    <a:pt x="79" y="0"/>
                  </a:lnTo>
                  <a:lnTo>
                    <a:pt x="131" y="48"/>
                  </a:lnTo>
                  <a:lnTo>
                    <a:pt x="79" y="96"/>
                  </a:lnTo>
                  <a:lnTo>
                    <a:pt x="48" y="96"/>
                  </a:lnTo>
                  <a:lnTo>
                    <a:pt x="86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86" y="3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3278" tIns="46639" rIns="93278" bIns="4663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839618" y="2987040"/>
            <a:ext cx="795316" cy="304800"/>
            <a:chOff x="7132637" y="1897062"/>
            <a:chExt cx="795316" cy="304800"/>
          </a:xfrm>
        </p:grpSpPr>
        <p:sp>
          <p:nvSpPr>
            <p:cNvPr id="64" name="Freeform 63"/>
            <p:cNvSpPr>
              <a:spLocks noChangeAspect="1"/>
            </p:cNvSpPr>
            <p:nvPr/>
          </p:nvSpPr>
          <p:spPr bwMode="black">
            <a:xfrm rot="10800000">
              <a:off x="7513637" y="1897062"/>
              <a:ext cx="414316" cy="303620"/>
            </a:xfrm>
            <a:custGeom>
              <a:avLst/>
              <a:gdLst>
                <a:gd name="T0" fmla="*/ 86 w 131"/>
                <a:gd name="T1" fmla="*/ 35 h 96"/>
                <a:gd name="T2" fmla="*/ 48 w 131"/>
                <a:gd name="T3" fmla="*/ 0 h 96"/>
                <a:gd name="T4" fmla="*/ 79 w 131"/>
                <a:gd name="T5" fmla="*/ 0 h 96"/>
                <a:gd name="T6" fmla="*/ 131 w 131"/>
                <a:gd name="T7" fmla="*/ 48 h 96"/>
                <a:gd name="T8" fmla="*/ 79 w 131"/>
                <a:gd name="T9" fmla="*/ 96 h 96"/>
                <a:gd name="T10" fmla="*/ 48 w 131"/>
                <a:gd name="T11" fmla="*/ 96 h 96"/>
                <a:gd name="T12" fmla="*/ 86 w 131"/>
                <a:gd name="T13" fmla="*/ 60 h 96"/>
                <a:gd name="T14" fmla="*/ 0 w 131"/>
                <a:gd name="T15" fmla="*/ 60 h 96"/>
                <a:gd name="T16" fmla="*/ 0 w 131"/>
                <a:gd name="T17" fmla="*/ 35 h 96"/>
                <a:gd name="T18" fmla="*/ 86 w 131"/>
                <a:gd name="T19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96">
                  <a:moveTo>
                    <a:pt x="86" y="35"/>
                  </a:moveTo>
                  <a:lnTo>
                    <a:pt x="48" y="0"/>
                  </a:lnTo>
                  <a:lnTo>
                    <a:pt x="79" y="0"/>
                  </a:lnTo>
                  <a:lnTo>
                    <a:pt x="131" y="48"/>
                  </a:lnTo>
                  <a:lnTo>
                    <a:pt x="79" y="96"/>
                  </a:lnTo>
                  <a:lnTo>
                    <a:pt x="48" y="96"/>
                  </a:lnTo>
                  <a:lnTo>
                    <a:pt x="86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86" y="3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3278" tIns="46639" rIns="93278" bIns="4663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66"/>
            <p:cNvSpPr>
              <a:spLocks noChangeAspect="1"/>
            </p:cNvSpPr>
            <p:nvPr/>
          </p:nvSpPr>
          <p:spPr bwMode="black">
            <a:xfrm rot="10800000">
              <a:off x="7132637" y="1898242"/>
              <a:ext cx="414316" cy="303620"/>
            </a:xfrm>
            <a:custGeom>
              <a:avLst/>
              <a:gdLst>
                <a:gd name="T0" fmla="*/ 86 w 131"/>
                <a:gd name="T1" fmla="*/ 35 h 96"/>
                <a:gd name="T2" fmla="*/ 48 w 131"/>
                <a:gd name="T3" fmla="*/ 0 h 96"/>
                <a:gd name="T4" fmla="*/ 79 w 131"/>
                <a:gd name="T5" fmla="*/ 0 h 96"/>
                <a:gd name="T6" fmla="*/ 131 w 131"/>
                <a:gd name="T7" fmla="*/ 48 h 96"/>
                <a:gd name="T8" fmla="*/ 79 w 131"/>
                <a:gd name="T9" fmla="*/ 96 h 96"/>
                <a:gd name="T10" fmla="*/ 48 w 131"/>
                <a:gd name="T11" fmla="*/ 96 h 96"/>
                <a:gd name="T12" fmla="*/ 86 w 131"/>
                <a:gd name="T13" fmla="*/ 60 h 96"/>
                <a:gd name="T14" fmla="*/ 0 w 131"/>
                <a:gd name="T15" fmla="*/ 60 h 96"/>
                <a:gd name="T16" fmla="*/ 0 w 131"/>
                <a:gd name="T17" fmla="*/ 35 h 96"/>
                <a:gd name="T18" fmla="*/ 86 w 131"/>
                <a:gd name="T19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96">
                  <a:moveTo>
                    <a:pt x="86" y="35"/>
                  </a:moveTo>
                  <a:lnTo>
                    <a:pt x="48" y="0"/>
                  </a:lnTo>
                  <a:lnTo>
                    <a:pt x="79" y="0"/>
                  </a:lnTo>
                  <a:lnTo>
                    <a:pt x="131" y="48"/>
                  </a:lnTo>
                  <a:lnTo>
                    <a:pt x="79" y="96"/>
                  </a:lnTo>
                  <a:lnTo>
                    <a:pt x="48" y="96"/>
                  </a:lnTo>
                  <a:lnTo>
                    <a:pt x="86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86" y="3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3278" tIns="46639" rIns="93278" bIns="4663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68" name="Freeform 67"/>
          <p:cNvSpPr>
            <a:spLocks noChangeAspect="1"/>
          </p:cNvSpPr>
          <p:nvPr/>
        </p:nvSpPr>
        <p:spPr bwMode="black">
          <a:xfrm rot="10800000">
            <a:off x="7220618" y="3444240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" name="Freeform 71"/>
          <p:cNvSpPr>
            <a:spLocks noChangeAspect="1"/>
          </p:cNvSpPr>
          <p:nvPr/>
        </p:nvSpPr>
        <p:spPr bwMode="black">
          <a:xfrm>
            <a:off x="7220618" y="3878262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3" name="Freeform 72"/>
          <p:cNvSpPr>
            <a:spLocks noChangeAspect="1"/>
          </p:cNvSpPr>
          <p:nvPr/>
        </p:nvSpPr>
        <p:spPr bwMode="black">
          <a:xfrm>
            <a:off x="6077618" y="3878262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4" name="Freeform 73"/>
          <p:cNvSpPr>
            <a:spLocks noChangeAspect="1"/>
          </p:cNvSpPr>
          <p:nvPr/>
        </p:nvSpPr>
        <p:spPr bwMode="black">
          <a:xfrm>
            <a:off x="6458618" y="3878262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5" name="Freeform 74"/>
          <p:cNvSpPr>
            <a:spLocks noChangeAspect="1"/>
          </p:cNvSpPr>
          <p:nvPr/>
        </p:nvSpPr>
        <p:spPr bwMode="black">
          <a:xfrm>
            <a:off x="6839618" y="3879442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6" name="Freeform 75"/>
          <p:cNvSpPr>
            <a:spLocks noChangeAspect="1"/>
          </p:cNvSpPr>
          <p:nvPr/>
        </p:nvSpPr>
        <p:spPr bwMode="black">
          <a:xfrm>
            <a:off x="7220618" y="4760976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" name="Freeform 78"/>
          <p:cNvSpPr>
            <a:spLocks noChangeAspect="1"/>
          </p:cNvSpPr>
          <p:nvPr/>
        </p:nvSpPr>
        <p:spPr bwMode="black">
          <a:xfrm>
            <a:off x="6839618" y="4760976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0" name="Freeform 79"/>
          <p:cNvSpPr>
            <a:spLocks noChangeAspect="1"/>
          </p:cNvSpPr>
          <p:nvPr/>
        </p:nvSpPr>
        <p:spPr bwMode="black">
          <a:xfrm>
            <a:off x="7220618" y="5194999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5" name="Freeform 84"/>
          <p:cNvSpPr>
            <a:spLocks noChangeAspect="1"/>
          </p:cNvSpPr>
          <p:nvPr/>
        </p:nvSpPr>
        <p:spPr bwMode="black">
          <a:xfrm>
            <a:off x="7220618" y="1653641"/>
            <a:ext cx="335249" cy="332082"/>
          </a:xfrm>
          <a:custGeom>
            <a:avLst/>
            <a:gdLst>
              <a:gd name="connsiteX0" fmla="*/ 47441 w 335249"/>
              <a:gd name="connsiteY0" fmla="*/ 0 h 332082"/>
              <a:gd name="connsiteX1" fmla="*/ 168960 w 335249"/>
              <a:gd name="connsiteY1" fmla="*/ 121517 h 332082"/>
              <a:gd name="connsiteX2" fmla="*/ 287806 w 335249"/>
              <a:gd name="connsiteY2" fmla="*/ 0 h 332082"/>
              <a:gd name="connsiteX3" fmla="*/ 328921 w 335249"/>
              <a:gd name="connsiteY3" fmla="*/ 47441 h 332082"/>
              <a:gd name="connsiteX4" fmla="*/ 212556 w 335249"/>
              <a:gd name="connsiteY4" fmla="*/ 165113 h 332082"/>
              <a:gd name="connsiteX5" fmla="*/ 335249 w 335249"/>
              <a:gd name="connsiteY5" fmla="*/ 287805 h 332082"/>
              <a:gd name="connsiteX6" fmla="*/ 287808 w 335249"/>
              <a:gd name="connsiteY6" fmla="*/ 332082 h 332082"/>
              <a:gd name="connsiteX7" fmla="*/ 166953 w 335249"/>
              <a:gd name="connsiteY7" fmla="*/ 211228 h 332082"/>
              <a:gd name="connsiteX8" fmla="*/ 47441 w 335249"/>
              <a:gd name="connsiteY8" fmla="*/ 332082 h 332082"/>
              <a:gd name="connsiteX9" fmla="*/ 6326 w 335249"/>
              <a:gd name="connsiteY9" fmla="*/ 287805 h 332082"/>
              <a:gd name="connsiteX10" fmla="*/ 123610 w 335249"/>
              <a:gd name="connsiteY10" fmla="*/ 167886 h 332082"/>
              <a:gd name="connsiteX11" fmla="*/ 0 w 335249"/>
              <a:gd name="connsiteY11" fmla="*/ 44278 h 33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5249" h="332082">
                <a:moveTo>
                  <a:pt x="47441" y="0"/>
                </a:moveTo>
                <a:lnTo>
                  <a:pt x="168960" y="121517"/>
                </a:lnTo>
                <a:lnTo>
                  <a:pt x="287806" y="0"/>
                </a:lnTo>
                <a:lnTo>
                  <a:pt x="328921" y="47441"/>
                </a:lnTo>
                <a:lnTo>
                  <a:pt x="212556" y="165113"/>
                </a:lnTo>
                <a:lnTo>
                  <a:pt x="335249" y="287805"/>
                </a:lnTo>
                <a:lnTo>
                  <a:pt x="287808" y="332082"/>
                </a:lnTo>
                <a:lnTo>
                  <a:pt x="166953" y="211228"/>
                </a:lnTo>
                <a:lnTo>
                  <a:pt x="47441" y="332082"/>
                </a:lnTo>
                <a:lnTo>
                  <a:pt x="6326" y="287805"/>
                </a:lnTo>
                <a:lnTo>
                  <a:pt x="123610" y="167886"/>
                </a:lnTo>
                <a:lnTo>
                  <a:pt x="0" y="4427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6" name="Freeform 85"/>
          <p:cNvSpPr>
            <a:spLocks noChangeAspect="1"/>
          </p:cNvSpPr>
          <p:nvPr/>
        </p:nvSpPr>
        <p:spPr bwMode="black">
          <a:xfrm>
            <a:off x="9015573" y="716280"/>
            <a:ext cx="382687" cy="376358"/>
          </a:xfrm>
          <a:custGeom>
            <a:avLst/>
            <a:gdLst>
              <a:gd name="T0" fmla="*/ 71 w 121"/>
              <a:gd name="T1" fmla="*/ 119 h 119"/>
              <a:gd name="T2" fmla="*/ 50 w 121"/>
              <a:gd name="T3" fmla="*/ 119 h 119"/>
              <a:gd name="T4" fmla="*/ 50 w 121"/>
              <a:gd name="T5" fmla="*/ 71 h 119"/>
              <a:gd name="T6" fmla="*/ 0 w 121"/>
              <a:gd name="T7" fmla="*/ 71 h 119"/>
              <a:gd name="T8" fmla="*/ 0 w 121"/>
              <a:gd name="T9" fmla="*/ 49 h 119"/>
              <a:gd name="T10" fmla="*/ 50 w 121"/>
              <a:gd name="T11" fmla="*/ 49 h 119"/>
              <a:gd name="T12" fmla="*/ 50 w 121"/>
              <a:gd name="T13" fmla="*/ 0 h 119"/>
              <a:gd name="T14" fmla="*/ 71 w 121"/>
              <a:gd name="T15" fmla="*/ 0 h 119"/>
              <a:gd name="T16" fmla="*/ 71 w 121"/>
              <a:gd name="T17" fmla="*/ 49 h 119"/>
              <a:gd name="T18" fmla="*/ 121 w 121"/>
              <a:gd name="T19" fmla="*/ 49 h 119"/>
              <a:gd name="T20" fmla="*/ 121 w 121"/>
              <a:gd name="T21" fmla="*/ 71 h 119"/>
              <a:gd name="T22" fmla="*/ 71 w 121"/>
              <a:gd name="T23" fmla="*/ 71 h 119"/>
              <a:gd name="T24" fmla="*/ 71 w 121"/>
              <a:gd name="T25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1" h="119">
                <a:moveTo>
                  <a:pt x="71" y="119"/>
                </a:moveTo>
                <a:lnTo>
                  <a:pt x="50" y="119"/>
                </a:lnTo>
                <a:lnTo>
                  <a:pt x="50" y="71"/>
                </a:lnTo>
                <a:lnTo>
                  <a:pt x="0" y="71"/>
                </a:lnTo>
                <a:lnTo>
                  <a:pt x="0" y="49"/>
                </a:lnTo>
                <a:lnTo>
                  <a:pt x="50" y="49"/>
                </a:lnTo>
                <a:lnTo>
                  <a:pt x="50" y="0"/>
                </a:lnTo>
                <a:lnTo>
                  <a:pt x="71" y="0"/>
                </a:lnTo>
                <a:lnTo>
                  <a:pt x="71" y="49"/>
                </a:lnTo>
                <a:lnTo>
                  <a:pt x="121" y="49"/>
                </a:lnTo>
                <a:lnTo>
                  <a:pt x="121" y="71"/>
                </a:lnTo>
                <a:lnTo>
                  <a:pt x="71" y="71"/>
                </a:lnTo>
                <a:lnTo>
                  <a:pt x="71" y="1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7" name="Rectangle 86"/>
          <p:cNvSpPr>
            <a:spLocks noChangeAspect="1" noChangeArrowheads="1"/>
          </p:cNvSpPr>
          <p:nvPr/>
        </p:nvSpPr>
        <p:spPr bwMode="black">
          <a:xfrm>
            <a:off x="11259218" y="871728"/>
            <a:ext cx="338478" cy="65092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716418" y="1490472"/>
            <a:ext cx="597819" cy="4408899"/>
          </a:xfrm>
          <a:prstGeom prst="rect">
            <a:avLst/>
          </a:prstGeom>
          <a:noFill/>
          <a:ln>
            <a:noFill/>
          </a:ln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spc="430" dirty="0" smtClean="0"/>
              <a:t>8 7 6 5 4 3 2 1 0</a:t>
            </a:r>
          </a:p>
        </p:txBody>
      </p:sp>
      <p:sp>
        <p:nvSpPr>
          <p:cNvPr id="61" name="Title 16"/>
          <p:cNvSpPr>
            <a:spLocks noGrp="1"/>
          </p:cNvSpPr>
          <p:nvPr>
            <p:ph type="title"/>
          </p:nvPr>
        </p:nvSpPr>
        <p:spPr>
          <a:xfrm>
            <a:off x="274640" y="295274"/>
            <a:ext cx="5282286" cy="917575"/>
          </a:xfrm>
        </p:spPr>
        <p:txBody>
          <a:bodyPr/>
          <a:lstStyle/>
          <a:p>
            <a:r>
              <a:rPr lang="en-US" dirty="0" smtClean="0"/>
              <a:t>Computation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Placeholder 5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74638" y="1158398"/>
                <a:ext cx="5214915" cy="3108543"/>
              </a:xfrm>
            </p:spPr>
            <p:txBody>
              <a:bodyPr/>
              <a:lstStyle/>
              <a:p>
                <a:r>
                  <a:rPr lang="en-US" dirty="0" smtClean="0"/>
                  <a:t>Quadratic complexity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𝑎𝑐𝑡𝑖𝑜𝑛𝑠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Parallelizable</a:t>
                </a:r>
              </a:p>
              <a:p>
                <a:pPr lvl="1"/>
                <a:r>
                  <a:rPr lang="en-US" dirty="0" smtClean="0"/>
                  <a:t>No interaction between states</a:t>
                </a:r>
              </a:p>
              <a:p>
                <a:pPr lvl="1"/>
                <a:r>
                  <a:rPr lang="en-US" dirty="0" smtClean="0"/>
                  <a:t>Acts </a:t>
                </a:r>
                <a:r>
                  <a:rPr lang="en-US" dirty="0"/>
                  <a:t>as an </a:t>
                </a:r>
                <a:r>
                  <a:rPr lang="en-US" dirty="0" smtClean="0"/>
                  <a:t>ensemble</a:t>
                </a:r>
              </a:p>
              <a:p>
                <a:pPr lvl="1"/>
                <a:r>
                  <a:rPr lang="en-US" dirty="0"/>
                  <a:t>D</a:t>
                </a:r>
                <a:r>
                  <a:rPr lang="en-US" dirty="0" smtClean="0"/>
                  <a:t>istributable</a:t>
                </a:r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65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74638" y="1158398"/>
                <a:ext cx="5214915" cy="3108543"/>
              </a:xfr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245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39" y="373062"/>
            <a:ext cx="5562598" cy="3658890"/>
          </a:xfrm>
        </p:spPr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</a:rPr>
              <a:t>Demonstration</a:t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4000" dirty="0" err="1" smtClean="0">
                <a:solidFill>
                  <a:schemeClr val="tx1"/>
                </a:solidFill>
              </a:rPr>
              <a:t>Rixel</a:t>
            </a:r>
            <a:r>
              <a:rPr lang="en-US" sz="4000" dirty="0" smtClean="0">
                <a:solidFill>
                  <a:schemeClr val="tx1"/>
                </a:solidFill>
              </a:rPr>
              <a:t> the Robot learns to chase a ball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https://youtu.be/uU1_13c6umo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218237" y="0"/>
            <a:ext cx="6218238" cy="6994525"/>
          </a:xfrm>
          <a:prstGeom prst="rect">
            <a:avLst/>
          </a:prstGeom>
          <a:solidFill>
            <a:schemeClr val="accent2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926" r="19337"/>
          <a:stretch/>
        </p:blipFill>
        <p:spPr>
          <a:xfrm>
            <a:off x="6218237" y="545022"/>
            <a:ext cx="6218238" cy="600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the Loop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5970037" cy="4708981"/>
          </a:xfrm>
        </p:spPr>
        <p:txBody>
          <a:bodyPr/>
          <a:lstStyle/>
          <a:p>
            <a:r>
              <a:rPr lang="en-US" dirty="0"/>
              <a:t>Enable incremental algorithms.</a:t>
            </a:r>
          </a:p>
          <a:p>
            <a:pPr lvl="1"/>
            <a:r>
              <a:rPr lang="en-US" dirty="0"/>
              <a:t>Ongoing training.</a:t>
            </a:r>
          </a:p>
          <a:p>
            <a:pPr lvl="1"/>
            <a:r>
              <a:rPr lang="en-US" dirty="0"/>
              <a:t>Constant adaptation.</a:t>
            </a:r>
          </a:p>
          <a:p>
            <a:r>
              <a:rPr lang="en-US" dirty="0" smtClean="0"/>
              <a:t>Integrate cloud machine learning with sensors </a:t>
            </a:r>
            <a:r>
              <a:rPr lang="en-US" b="1" dirty="0" smtClean="0"/>
              <a:t>and</a:t>
            </a:r>
            <a:r>
              <a:rPr lang="en-US" dirty="0" smtClean="0"/>
              <a:t> actions. </a:t>
            </a:r>
            <a:endParaRPr lang="en-US" dirty="0"/>
          </a:p>
          <a:p>
            <a:pPr lvl="1"/>
            <a:r>
              <a:rPr lang="en-US" dirty="0"/>
              <a:t>Human isn’t necessarily in the </a:t>
            </a:r>
            <a:r>
              <a:rPr lang="en-US" dirty="0" smtClean="0"/>
              <a:t>loop.</a:t>
            </a:r>
            <a:endParaRPr lang="en-US" dirty="0"/>
          </a:p>
          <a:p>
            <a:pPr lvl="1"/>
            <a:r>
              <a:rPr lang="en-US" dirty="0"/>
              <a:t>Number of requests to Azure aren’t limited by human response time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Freeform 12"/>
          <p:cNvSpPr>
            <a:spLocks noChangeAspect="1" noEditPoints="1"/>
          </p:cNvSpPr>
          <p:nvPr/>
        </p:nvSpPr>
        <p:spPr bwMode="black">
          <a:xfrm>
            <a:off x="8989688" y="4487862"/>
            <a:ext cx="1473098" cy="1194433"/>
          </a:xfrm>
          <a:custGeom>
            <a:avLst/>
            <a:gdLst>
              <a:gd name="T0" fmla="*/ 600 w 1107"/>
              <a:gd name="T1" fmla="*/ 625 h 897"/>
              <a:gd name="T2" fmla="*/ 649 w 1107"/>
              <a:gd name="T3" fmla="*/ 567 h 897"/>
              <a:gd name="T4" fmla="*/ 727 w 1107"/>
              <a:gd name="T5" fmla="*/ 482 h 897"/>
              <a:gd name="T6" fmla="*/ 601 w 1107"/>
              <a:gd name="T7" fmla="*/ 434 h 897"/>
              <a:gd name="T8" fmla="*/ 628 w 1107"/>
              <a:gd name="T9" fmla="*/ 305 h 897"/>
              <a:gd name="T10" fmla="*/ 547 w 1107"/>
              <a:gd name="T11" fmla="*/ 240 h 897"/>
              <a:gd name="T12" fmla="*/ 427 w 1107"/>
              <a:gd name="T13" fmla="*/ 287 h 897"/>
              <a:gd name="T14" fmla="*/ 368 w 1107"/>
              <a:gd name="T15" fmla="*/ 170 h 897"/>
              <a:gd name="T16" fmla="*/ 285 w 1107"/>
              <a:gd name="T17" fmla="*/ 263 h 897"/>
              <a:gd name="T18" fmla="*/ 241 w 1107"/>
              <a:gd name="T19" fmla="*/ 313 h 897"/>
              <a:gd name="T20" fmla="*/ 139 w 1107"/>
              <a:gd name="T21" fmla="*/ 281 h 897"/>
              <a:gd name="T22" fmla="*/ 79 w 1107"/>
              <a:gd name="T23" fmla="*/ 355 h 897"/>
              <a:gd name="T24" fmla="*/ 132 w 1107"/>
              <a:gd name="T25" fmla="*/ 446 h 897"/>
              <a:gd name="T26" fmla="*/ 83 w 1107"/>
              <a:gd name="T27" fmla="*/ 505 h 897"/>
              <a:gd name="T28" fmla="*/ 5 w 1107"/>
              <a:gd name="T29" fmla="*/ 590 h 897"/>
              <a:gd name="T30" fmla="*/ 132 w 1107"/>
              <a:gd name="T31" fmla="*/ 638 h 897"/>
              <a:gd name="T32" fmla="*/ 145 w 1107"/>
              <a:gd name="T33" fmla="*/ 669 h 897"/>
              <a:gd name="T34" fmla="*/ 110 w 1107"/>
              <a:gd name="T35" fmla="*/ 793 h 897"/>
              <a:gd name="T36" fmla="*/ 230 w 1107"/>
              <a:gd name="T37" fmla="*/ 781 h 897"/>
              <a:gd name="T38" fmla="*/ 306 w 1107"/>
              <a:gd name="T39" fmla="*/ 785 h 897"/>
              <a:gd name="T40" fmla="*/ 346 w 1107"/>
              <a:gd name="T41" fmla="*/ 878 h 897"/>
              <a:gd name="T42" fmla="*/ 440 w 1107"/>
              <a:gd name="T43" fmla="*/ 872 h 897"/>
              <a:gd name="T44" fmla="*/ 466 w 1107"/>
              <a:gd name="T45" fmla="*/ 764 h 897"/>
              <a:gd name="T46" fmla="*/ 539 w 1107"/>
              <a:gd name="T47" fmla="*/ 755 h 897"/>
              <a:gd name="T48" fmla="*/ 659 w 1107"/>
              <a:gd name="T49" fmla="*/ 743 h 897"/>
              <a:gd name="T50" fmla="*/ 263 w 1107"/>
              <a:gd name="T51" fmla="*/ 452 h 897"/>
              <a:gd name="T52" fmla="*/ 281 w 1107"/>
              <a:gd name="T53" fmla="*/ 633 h 897"/>
              <a:gd name="T54" fmla="*/ 1002 w 1107"/>
              <a:gd name="T55" fmla="*/ 332 h 897"/>
              <a:gd name="T56" fmla="*/ 1043 w 1107"/>
              <a:gd name="T57" fmla="*/ 304 h 897"/>
              <a:gd name="T58" fmla="*/ 1107 w 1107"/>
              <a:gd name="T59" fmla="*/ 266 h 897"/>
              <a:gd name="T60" fmla="*/ 1037 w 1107"/>
              <a:gd name="T61" fmla="*/ 213 h 897"/>
              <a:gd name="T62" fmla="*/ 1077 w 1107"/>
              <a:gd name="T63" fmla="*/ 138 h 897"/>
              <a:gd name="T64" fmla="*/ 1038 w 1107"/>
              <a:gd name="T65" fmla="*/ 83 h 897"/>
              <a:gd name="T66" fmla="*/ 956 w 1107"/>
              <a:gd name="T67" fmla="*/ 91 h 897"/>
              <a:gd name="T68" fmla="*/ 940 w 1107"/>
              <a:gd name="T69" fmla="*/ 7 h 897"/>
              <a:gd name="T70" fmla="*/ 872 w 1107"/>
              <a:gd name="T71" fmla="*/ 50 h 897"/>
              <a:gd name="T72" fmla="*/ 836 w 1107"/>
              <a:gd name="T73" fmla="*/ 74 h 897"/>
              <a:gd name="T74" fmla="*/ 778 w 1107"/>
              <a:gd name="T75" fmla="*/ 35 h 897"/>
              <a:gd name="T76" fmla="*/ 728 w 1107"/>
              <a:gd name="T77" fmla="*/ 70 h 897"/>
              <a:gd name="T78" fmla="*/ 744 w 1107"/>
              <a:gd name="T79" fmla="*/ 136 h 897"/>
              <a:gd name="T80" fmla="*/ 703 w 1107"/>
              <a:gd name="T81" fmla="*/ 164 h 897"/>
              <a:gd name="T82" fmla="*/ 640 w 1107"/>
              <a:gd name="T83" fmla="*/ 203 h 897"/>
              <a:gd name="T84" fmla="*/ 710 w 1107"/>
              <a:gd name="T85" fmla="*/ 255 h 897"/>
              <a:gd name="T86" fmla="*/ 712 w 1107"/>
              <a:gd name="T87" fmla="*/ 277 h 897"/>
              <a:gd name="T88" fmla="*/ 668 w 1107"/>
              <a:gd name="T89" fmla="*/ 347 h 897"/>
              <a:gd name="T90" fmla="*/ 745 w 1107"/>
              <a:gd name="T91" fmla="*/ 361 h 897"/>
              <a:gd name="T92" fmla="*/ 791 w 1107"/>
              <a:gd name="T93" fmla="*/ 377 h 897"/>
              <a:gd name="T94" fmla="*/ 799 w 1107"/>
              <a:gd name="T95" fmla="*/ 443 h 897"/>
              <a:gd name="T96" fmla="*/ 859 w 1107"/>
              <a:gd name="T97" fmla="*/ 456 h 897"/>
              <a:gd name="T98" fmla="*/ 894 w 1107"/>
              <a:gd name="T99" fmla="*/ 393 h 897"/>
              <a:gd name="T100" fmla="*/ 941 w 1107"/>
              <a:gd name="T101" fmla="*/ 401 h 897"/>
              <a:gd name="T102" fmla="*/ 1018 w 1107"/>
              <a:gd name="T103" fmla="*/ 415 h 897"/>
              <a:gd name="T104" fmla="*/ 825 w 1107"/>
              <a:gd name="T105" fmla="*/ 164 h 897"/>
              <a:gd name="T106" fmla="*/ 803 w 1107"/>
              <a:gd name="T107" fmla="*/ 27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7" h="897">
                <a:moveTo>
                  <a:pt x="654" y="716"/>
                </a:moveTo>
                <a:cubicBezTo>
                  <a:pt x="616" y="670"/>
                  <a:pt x="616" y="670"/>
                  <a:pt x="616" y="670"/>
                </a:cubicBezTo>
                <a:cubicBezTo>
                  <a:pt x="593" y="654"/>
                  <a:pt x="603" y="638"/>
                  <a:pt x="600" y="625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5" y="617"/>
                  <a:pt x="611" y="609"/>
                  <a:pt x="608" y="596"/>
                </a:cubicBezTo>
                <a:cubicBezTo>
                  <a:pt x="618" y="580"/>
                  <a:pt x="623" y="572"/>
                  <a:pt x="649" y="567"/>
                </a:cubicBezTo>
                <a:cubicBezTo>
                  <a:pt x="715" y="553"/>
                  <a:pt x="715" y="553"/>
                  <a:pt x="715" y="553"/>
                </a:cubicBezTo>
                <a:cubicBezTo>
                  <a:pt x="728" y="550"/>
                  <a:pt x="733" y="542"/>
                  <a:pt x="730" y="529"/>
                </a:cubicBezTo>
                <a:cubicBezTo>
                  <a:pt x="727" y="482"/>
                  <a:pt x="727" y="482"/>
                  <a:pt x="727" y="482"/>
                </a:cubicBezTo>
                <a:cubicBezTo>
                  <a:pt x="724" y="469"/>
                  <a:pt x="717" y="463"/>
                  <a:pt x="701" y="453"/>
                </a:cubicBezTo>
                <a:cubicBezTo>
                  <a:pt x="641" y="459"/>
                  <a:pt x="641" y="459"/>
                  <a:pt x="641" y="459"/>
                </a:cubicBezTo>
                <a:cubicBezTo>
                  <a:pt x="620" y="457"/>
                  <a:pt x="604" y="447"/>
                  <a:pt x="601" y="434"/>
                </a:cubicBezTo>
                <a:cubicBezTo>
                  <a:pt x="598" y="421"/>
                  <a:pt x="590" y="416"/>
                  <a:pt x="580" y="397"/>
                </a:cubicBezTo>
                <a:cubicBezTo>
                  <a:pt x="577" y="384"/>
                  <a:pt x="574" y="371"/>
                  <a:pt x="584" y="355"/>
                </a:cubicBezTo>
                <a:cubicBezTo>
                  <a:pt x="628" y="305"/>
                  <a:pt x="628" y="305"/>
                  <a:pt x="628" y="305"/>
                </a:cubicBezTo>
                <a:cubicBezTo>
                  <a:pt x="634" y="297"/>
                  <a:pt x="631" y="284"/>
                  <a:pt x="623" y="279"/>
                </a:cubicBezTo>
                <a:cubicBezTo>
                  <a:pt x="581" y="240"/>
                  <a:pt x="581" y="240"/>
                  <a:pt x="581" y="240"/>
                </a:cubicBezTo>
                <a:cubicBezTo>
                  <a:pt x="573" y="235"/>
                  <a:pt x="560" y="238"/>
                  <a:pt x="547" y="240"/>
                </a:cubicBezTo>
                <a:cubicBezTo>
                  <a:pt x="503" y="291"/>
                  <a:pt x="503" y="291"/>
                  <a:pt x="503" y="291"/>
                </a:cubicBezTo>
                <a:cubicBezTo>
                  <a:pt x="484" y="302"/>
                  <a:pt x="471" y="304"/>
                  <a:pt x="463" y="299"/>
                </a:cubicBezTo>
                <a:cubicBezTo>
                  <a:pt x="456" y="294"/>
                  <a:pt x="435" y="292"/>
                  <a:pt x="427" y="287"/>
                </a:cubicBezTo>
                <a:cubicBezTo>
                  <a:pt x="419" y="282"/>
                  <a:pt x="403" y="271"/>
                  <a:pt x="400" y="25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84" y="180"/>
                  <a:pt x="368" y="170"/>
                  <a:pt x="368" y="170"/>
                </a:cubicBezTo>
                <a:cubicBezTo>
                  <a:pt x="308" y="176"/>
                  <a:pt x="308" y="176"/>
                  <a:pt x="308" y="176"/>
                </a:cubicBezTo>
                <a:cubicBezTo>
                  <a:pt x="308" y="176"/>
                  <a:pt x="289" y="187"/>
                  <a:pt x="292" y="200"/>
                </a:cubicBezTo>
                <a:cubicBezTo>
                  <a:pt x="285" y="263"/>
                  <a:pt x="285" y="263"/>
                  <a:pt x="285" y="263"/>
                </a:cubicBezTo>
                <a:cubicBezTo>
                  <a:pt x="291" y="289"/>
                  <a:pt x="277" y="292"/>
                  <a:pt x="272" y="300"/>
                </a:cubicBezTo>
                <a:cubicBezTo>
                  <a:pt x="272" y="300"/>
                  <a:pt x="272" y="300"/>
                  <a:pt x="267" y="308"/>
                </a:cubicBezTo>
                <a:cubicBezTo>
                  <a:pt x="259" y="302"/>
                  <a:pt x="246" y="305"/>
                  <a:pt x="241" y="313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23" y="324"/>
                  <a:pt x="210" y="327"/>
                  <a:pt x="194" y="317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1" y="276"/>
                  <a:pt x="110" y="273"/>
                  <a:pt x="104" y="281"/>
                </a:cubicBezTo>
                <a:cubicBezTo>
                  <a:pt x="79" y="321"/>
                  <a:pt x="79" y="321"/>
                  <a:pt x="79" y="321"/>
                </a:cubicBezTo>
                <a:cubicBezTo>
                  <a:pt x="66" y="324"/>
                  <a:pt x="68" y="337"/>
                  <a:pt x="79" y="355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40" y="417"/>
                  <a:pt x="135" y="425"/>
                  <a:pt x="132" y="446"/>
                </a:cubicBezTo>
                <a:cubicBezTo>
                  <a:pt x="132" y="446"/>
                  <a:pt x="132" y="446"/>
                  <a:pt x="132" y="446"/>
                </a:cubicBezTo>
                <a:cubicBezTo>
                  <a:pt x="127" y="454"/>
                  <a:pt x="122" y="462"/>
                  <a:pt x="117" y="470"/>
                </a:cubicBezTo>
                <a:cubicBezTo>
                  <a:pt x="117" y="470"/>
                  <a:pt x="117" y="470"/>
                  <a:pt x="117" y="470"/>
                </a:cubicBezTo>
                <a:cubicBezTo>
                  <a:pt x="120" y="483"/>
                  <a:pt x="109" y="499"/>
                  <a:pt x="83" y="505"/>
                </a:cubicBezTo>
                <a:cubicBezTo>
                  <a:pt x="23" y="511"/>
                  <a:pt x="23" y="511"/>
                  <a:pt x="23" y="511"/>
                </a:cubicBezTo>
                <a:cubicBezTo>
                  <a:pt x="10" y="514"/>
                  <a:pt x="0" y="529"/>
                  <a:pt x="2" y="543"/>
                </a:cubicBezTo>
                <a:cubicBezTo>
                  <a:pt x="5" y="590"/>
                  <a:pt x="5" y="590"/>
                  <a:pt x="5" y="590"/>
                </a:cubicBezTo>
                <a:cubicBezTo>
                  <a:pt x="8" y="603"/>
                  <a:pt x="16" y="608"/>
                  <a:pt x="37" y="610"/>
                </a:cubicBezTo>
                <a:cubicBezTo>
                  <a:pt x="92" y="612"/>
                  <a:pt x="92" y="612"/>
                  <a:pt x="92" y="612"/>
                </a:cubicBezTo>
                <a:cubicBezTo>
                  <a:pt x="113" y="614"/>
                  <a:pt x="129" y="625"/>
                  <a:pt x="132" y="638"/>
                </a:cubicBezTo>
                <a:cubicBezTo>
                  <a:pt x="132" y="638"/>
                  <a:pt x="132" y="638"/>
                  <a:pt x="132" y="638"/>
                </a:cubicBezTo>
                <a:cubicBezTo>
                  <a:pt x="140" y="643"/>
                  <a:pt x="142" y="656"/>
                  <a:pt x="150" y="661"/>
                </a:cubicBezTo>
                <a:cubicBezTo>
                  <a:pt x="145" y="669"/>
                  <a:pt x="145" y="669"/>
                  <a:pt x="145" y="669"/>
                </a:cubicBezTo>
                <a:cubicBezTo>
                  <a:pt x="153" y="674"/>
                  <a:pt x="156" y="687"/>
                  <a:pt x="140" y="711"/>
                </a:cubicBezTo>
                <a:cubicBezTo>
                  <a:pt x="109" y="759"/>
                  <a:pt x="109" y="759"/>
                  <a:pt x="109" y="759"/>
                </a:cubicBezTo>
                <a:cubicBezTo>
                  <a:pt x="99" y="775"/>
                  <a:pt x="102" y="788"/>
                  <a:pt x="110" y="793"/>
                </a:cubicBezTo>
                <a:cubicBezTo>
                  <a:pt x="152" y="832"/>
                  <a:pt x="152" y="832"/>
                  <a:pt x="152" y="832"/>
                </a:cubicBezTo>
                <a:cubicBezTo>
                  <a:pt x="160" y="837"/>
                  <a:pt x="173" y="834"/>
                  <a:pt x="178" y="826"/>
                </a:cubicBezTo>
                <a:cubicBezTo>
                  <a:pt x="230" y="781"/>
                  <a:pt x="230" y="781"/>
                  <a:pt x="230" y="781"/>
                </a:cubicBezTo>
                <a:cubicBezTo>
                  <a:pt x="248" y="770"/>
                  <a:pt x="261" y="767"/>
                  <a:pt x="269" y="772"/>
                </a:cubicBezTo>
                <a:cubicBezTo>
                  <a:pt x="269" y="772"/>
                  <a:pt x="269" y="772"/>
                  <a:pt x="269" y="772"/>
                </a:cubicBezTo>
                <a:cubicBezTo>
                  <a:pt x="282" y="769"/>
                  <a:pt x="298" y="779"/>
                  <a:pt x="306" y="785"/>
                </a:cubicBezTo>
                <a:cubicBezTo>
                  <a:pt x="306" y="785"/>
                  <a:pt x="306" y="785"/>
                  <a:pt x="306" y="785"/>
                </a:cubicBezTo>
                <a:cubicBezTo>
                  <a:pt x="319" y="782"/>
                  <a:pt x="327" y="787"/>
                  <a:pt x="332" y="813"/>
                </a:cubicBezTo>
                <a:cubicBezTo>
                  <a:pt x="346" y="878"/>
                  <a:pt x="346" y="878"/>
                  <a:pt x="346" y="878"/>
                </a:cubicBezTo>
                <a:cubicBezTo>
                  <a:pt x="349" y="892"/>
                  <a:pt x="357" y="897"/>
                  <a:pt x="370" y="894"/>
                </a:cubicBezTo>
                <a:cubicBezTo>
                  <a:pt x="425" y="896"/>
                  <a:pt x="425" y="896"/>
                  <a:pt x="425" y="896"/>
                </a:cubicBezTo>
                <a:cubicBezTo>
                  <a:pt x="430" y="888"/>
                  <a:pt x="443" y="885"/>
                  <a:pt x="440" y="872"/>
                </a:cubicBezTo>
                <a:cubicBezTo>
                  <a:pt x="440" y="804"/>
                  <a:pt x="440" y="804"/>
                  <a:pt x="440" y="804"/>
                </a:cubicBezTo>
                <a:cubicBezTo>
                  <a:pt x="442" y="783"/>
                  <a:pt x="460" y="772"/>
                  <a:pt x="466" y="764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79" y="761"/>
                  <a:pt x="492" y="758"/>
                  <a:pt x="497" y="750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510" y="747"/>
                  <a:pt x="523" y="745"/>
                  <a:pt x="539" y="755"/>
                </a:cubicBezTo>
                <a:cubicBezTo>
                  <a:pt x="594" y="791"/>
                  <a:pt x="594" y="791"/>
                  <a:pt x="594" y="791"/>
                </a:cubicBezTo>
                <a:cubicBezTo>
                  <a:pt x="602" y="796"/>
                  <a:pt x="623" y="798"/>
                  <a:pt x="628" y="790"/>
                </a:cubicBezTo>
                <a:cubicBezTo>
                  <a:pt x="659" y="743"/>
                  <a:pt x="659" y="743"/>
                  <a:pt x="659" y="743"/>
                </a:cubicBezTo>
                <a:cubicBezTo>
                  <a:pt x="659" y="743"/>
                  <a:pt x="669" y="727"/>
                  <a:pt x="654" y="716"/>
                </a:cubicBezTo>
                <a:close/>
                <a:moveTo>
                  <a:pt x="281" y="633"/>
                </a:moveTo>
                <a:cubicBezTo>
                  <a:pt x="223" y="584"/>
                  <a:pt x="219" y="502"/>
                  <a:pt x="263" y="452"/>
                </a:cubicBezTo>
                <a:cubicBezTo>
                  <a:pt x="313" y="393"/>
                  <a:pt x="399" y="382"/>
                  <a:pt x="457" y="431"/>
                </a:cubicBezTo>
                <a:cubicBezTo>
                  <a:pt x="507" y="475"/>
                  <a:pt x="518" y="561"/>
                  <a:pt x="469" y="619"/>
                </a:cubicBezTo>
                <a:cubicBezTo>
                  <a:pt x="420" y="678"/>
                  <a:pt x="339" y="682"/>
                  <a:pt x="281" y="633"/>
                </a:cubicBezTo>
                <a:close/>
                <a:moveTo>
                  <a:pt x="1019" y="398"/>
                </a:moveTo>
                <a:cubicBezTo>
                  <a:pt x="1004" y="362"/>
                  <a:pt x="1004" y="362"/>
                  <a:pt x="1004" y="362"/>
                </a:cubicBezTo>
                <a:cubicBezTo>
                  <a:pt x="992" y="348"/>
                  <a:pt x="1002" y="340"/>
                  <a:pt x="1002" y="332"/>
                </a:cubicBezTo>
                <a:cubicBezTo>
                  <a:pt x="1002" y="332"/>
                  <a:pt x="1002" y="332"/>
                  <a:pt x="1002" y="332"/>
                </a:cubicBezTo>
                <a:cubicBezTo>
                  <a:pt x="1007" y="328"/>
                  <a:pt x="1011" y="324"/>
                  <a:pt x="1012" y="315"/>
                </a:cubicBezTo>
                <a:cubicBezTo>
                  <a:pt x="1021" y="307"/>
                  <a:pt x="1026" y="303"/>
                  <a:pt x="1043" y="304"/>
                </a:cubicBezTo>
                <a:cubicBezTo>
                  <a:pt x="1086" y="307"/>
                  <a:pt x="1086" y="307"/>
                  <a:pt x="1086" y="307"/>
                </a:cubicBezTo>
                <a:cubicBezTo>
                  <a:pt x="1095" y="308"/>
                  <a:pt x="1099" y="304"/>
                  <a:pt x="1100" y="295"/>
                </a:cubicBezTo>
                <a:cubicBezTo>
                  <a:pt x="1107" y="266"/>
                  <a:pt x="1107" y="266"/>
                  <a:pt x="1107" y="266"/>
                </a:cubicBezTo>
                <a:cubicBezTo>
                  <a:pt x="1107" y="257"/>
                  <a:pt x="1103" y="252"/>
                  <a:pt x="1095" y="243"/>
                </a:cubicBezTo>
                <a:cubicBezTo>
                  <a:pt x="1057" y="236"/>
                  <a:pt x="1057" y="236"/>
                  <a:pt x="1057" y="236"/>
                </a:cubicBezTo>
                <a:cubicBezTo>
                  <a:pt x="1044" y="231"/>
                  <a:pt x="1036" y="222"/>
                  <a:pt x="1037" y="213"/>
                </a:cubicBezTo>
                <a:cubicBezTo>
                  <a:pt x="1038" y="205"/>
                  <a:pt x="1034" y="200"/>
                  <a:pt x="1030" y="187"/>
                </a:cubicBezTo>
                <a:cubicBezTo>
                  <a:pt x="1031" y="178"/>
                  <a:pt x="1032" y="170"/>
                  <a:pt x="1041" y="162"/>
                </a:cubicBezTo>
                <a:cubicBezTo>
                  <a:pt x="1077" y="138"/>
                  <a:pt x="1077" y="138"/>
                  <a:pt x="1077" y="138"/>
                </a:cubicBezTo>
                <a:cubicBezTo>
                  <a:pt x="1082" y="134"/>
                  <a:pt x="1083" y="126"/>
                  <a:pt x="1079" y="121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5" y="85"/>
                  <a:pt x="1047" y="84"/>
                  <a:pt x="1038" y="83"/>
                </a:cubicBezTo>
                <a:cubicBezTo>
                  <a:pt x="1002" y="107"/>
                  <a:pt x="1002" y="107"/>
                  <a:pt x="1002" y="107"/>
                </a:cubicBezTo>
                <a:cubicBezTo>
                  <a:pt x="989" y="110"/>
                  <a:pt x="980" y="110"/>
                  <a:pt x="976" y="105"/>
                </a:cubicBezTo>
                <a:cubicBezTo>
                  <a:pt x="972" y="100"/>
                  <a:pt x="960" y="95"/>
                  <a:pt x="956" y="91"/>
                </a:cubicBezTo>
                <a:cubicBezTo>
                  <a:pt x="952" y="86"/>
                  <a:pt x="944" y="77"/>
                  <a:pt x="944" y="68"/>
                </a:cubicBezTo>
                <a:cubicBezTo>
                  <a:pt x="948" y="25"/>
                  <a:pt x="948" y="25"/>
                  <a:pt x="948" y="25"/>
                </a:cubicBezTo>
                <a:cubicBezTo>
                  <a:pt x="948" y="17"/>
                  <a:pt x="940" y="7"/>
                  <a:pt x="940" y="7"/>
                </a:cubicBezTo>
                <a:cubicBezTo>
                  <a:pt x="902" y="0"/>
                  <a:pt x="902" y="0"/>
                  <a:pt x="902" y="0"/>
                </a:cubicBezTo>
                <a:cubicBezTo>
                  <a:pt x="902" y="0"/>
                  <a:pt x="889" y="4"/>
                  <a:pt x="888" y="12"/>
                </a:cubicBezTo>
                <a:cubicBezTo>
                  <a:pt x="872" y="50"/>
                  <a:pt x="872" y="50"/>
                  <a:pt x="872" y="50"/>
                </a:cubicBezTo>
                <a:cubicBezTo>
                  <a:pt x="871" y="67"/>
                  <a:pt x="862" y="67"/>
                  <a:pt x="858" y="71"/>
                </a:cubicBezTo>
                <a:cubicBezTo>
                  <a:pt x="858" y="71"/>
                  <a:pt x="858" y="71"/>
                  <a:pt x="853" y="75"/>
                </a:cubicBezTo>
                <a:cubicBezTo>
                  <a:pt x="849" y="70"/>
                  <a:pt x="840" y="70"/>
                  <a:pt x="836" y="74"/>
                </a:cubicBezTo>
                <a:cubicBezTo>
                  <a:pt x="831" y="78"/>
                  <a:pt x="831" y="78"/>
                  <a:pt x="831" y="78"/>
                </a:cubicBezTo>
                <a:cubicBezTo>
                  <a:pt x="822" y="77"/>
                  <a:pt x="814" y="76"/>
                  <a:pt x="806" y="67"/>
                </a:cubicBezTo>
                <a:cubicBezTo>
                  <a:pt x="778" y="35"/>
                  <a:pt x="778" y="35"/>
                  <a:pt x="778" y="35"/>
                </a:cubicBezTo>
                <a:cubicBezTo>
                  <a:pt x="774" y="30"/>
                  <a:pt x="762" y="25"/>
                  <a:pt x="757" y="29"/>
                </a:cubicBezTo>
                <a:cubicBezTo>
                  <a:pt x="734" y="49"/>
                  <a:pt x="734" y="49"/>
                  <a:pt x="734" y="49"/>
                </a:cubicBezTo>
                <a:cubicBezTo>
                  <a:pt x="725" y="49"/>
                  <a:pt x="725" y="57"/>
                  <a:pt x="728" y="70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4" y="120"/>
                  <a:pt x="750" y="124"/>
                  <a:pt x="744" y="136"/>
                </a:cubicBezTo>
                <a:cubicBezTo>
                  <a:pt x="744" y="136"/>
                  <a:pt x="744" y="136"/>
                  <a:pt x="744" y="136"/>
                </a:cubicBezTo>
                <a:cubicBezTo>
                  <a:pt x="740" y="140"/>
                  <a:pt x="735" y="144"/>
                  <a:pt x="731" y="148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30" y="157"/>
                  <a:pt x="721" y="165"/>
                  <a:pt x="703" y="164"/>
                </a:cubicBezTo>
                <a:cubicBezTo>
                  <a:pt x="665" y="157"/>
                  <a:pt x="665" y="157"/>
                  <a:pt x="665" y="157"/>
                </a:cubicBezTo>
                <a:cubicBezTo>
                  <a:pt x="656" y="156"/>
                  <a:pt x="647" y="164"/>
                  <a:pt x="647" y="173"/>
                </a:cubicBezTo>
                <a:cubicBezTo>
                  <a:pt x="640" y="203"/>
                  <a:pt x="640" y="203"/>
                  <a:pt x="640" y="203"/>
                </a:cubicBezTo>
                <a:cubicBezTo>
                  <a:pt x="639" y="211"/>
                  <a:pt x="643" y="216"/>
                  <a:pt x="656" y="221"/>
                </a:cubicBezTo>
                <a:cubicBezTo>
                  <a:pt x="690" y="232"/>
                  <a:pt x="690" y="232"/>
                  <a:pt x="690" y="232"/>
                </a:cubicBezTo>
                <a:cubicBezTo>
                  <a:pt x="702" y="237"/>
                  <a:pt x="710" y="24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4" y="260"/>
                  <a:pt x="713" y="268"/>
                  <a:pt x="717" y="273"/>
                </a:cubicBezTo>
                <a:cubicBezTo>
                  <a:pt x="712" y="277"/>
                  <a:pt x="712" y="277"/>
                  <a:pt x="712" y="277"/>
                </a:cubicBezTo>
                <a:cubicBezTo>
                  <a:pt x="716" y="281"/>
                  <a:pt x="716" y="290"/>
                  <a:pt x="702" y="302"/>
                </a:cubicBezTo>
                <a:cubicBezTo>
                  <a:pt x="674" y="326"/>
                  <a:pt x="674" y="326"/>
                  <a:pt x="674" y="326"/>
                </a:cubicBezTo>
                <a:cubicBezTo>
                  <a:pt x="665" y="334"/>
                  <a:pt x="664" y="343"/>
                  <a:pt x="668" y="347"/>
                </a:cubicBezTo>
                <a:cubicBezTo>
                  <a:pt x="687" y="379"/>
                  <a:pt x="687" y="379"/>
                  <a:pt x="687" y="379"/>
                </a:cubicBezTo>
                <a:cubicBezTo>
                  <a:pt x="691" y="383"/>
                  <a:pt x="700" y="384"/>
                  <a:pt x="704" y="380"/>
                </a:cubicBezTo>
                <a:cubicBezTo>
                  <a:pt x="745" y="361"/>
                  <a:pt x="745" y="361"/>
                  <a:pt x="745" y="361"/>
                </a:cubicBezTo>
                <a:cubicBezTo>
                  <a:pt x="758" y="358"/>
                  <a:pt x="767" y="358"/>
                  <a:pt x="771" y="363"/>
                </a:cubicBezTo>
                <a:cubicBezTo>
                  <a:pt x="771" y="363"/>
                  <a:pt x="771" y="363"/>
                  <a:pt x="771" y="363"/>
                </a:cubicBezTo>
                <a:cubicBezTo>
                  <a:pt x="779" y="364"/>
                  <a:pt x="787" y="373"/>
                  <a:pt x="791" y="377"/>
                </a:cubicBezTo>
                <a:cubicBezTo>
                  <a:pt x="791" y="377"/>
                  <a:pt x="791" y="377"/>
                  <a:pt x="791" y="377"/>
                </a:cubicBezTo>
                <a:cubicBezTo>
                  <a:pt x="800" y="378"/>
                  <a:pt x="804" y="383"/>
                  <a:pt x="802" y="400"/>
                </a:cubicBezTo>
                <a:cubicBezTo>
                  <a:pt x="799" y="443"/>
                  <a:pt x="799" y="443"/>
                  <a:pt x="799" y="443"/>
                </a:cubicBezTo>
                <a:cubicBezTo>
                  <a:pt x="798" y="451"/>
                  <a:pt x="802" y="456"/>
                  <a:pt x="811" y="457"/>
                </a:cubicBezTo>
                <a:cubicBezTo>
                  <a:pt x="845" y="468"/>
                  <a:pt x="845" y="468"/>
                  <a:pt x="845" y="468"/>
                </a:cubicBezTo>
                <a:cubicBezTo>
                  <a:pt x="849" y="464"/>
                  <a:pt x="858" y="464"/>
                  <a:pt x="859" y="456"/>
                </a:cubicBezTo>
                <a:cubicBezTo>
                  <a:pt x="871" y="413"/>
                  <a:pt x="871" y="413"/>
                  <a:pt x="871" y="413"/>
                </a:cubicBezTo>
                <a:cubicBezTo>
                  <a:pt x="876" y="401"/>
                  <a:pt x="889" y="397"/>
                  <a:pt x="894" y="393"/>
                </a:cubicBezTo>
                <a:cubicBezTo>
                  <a:pt x="894" y="393"/>
                  <a:pt x="894" y="393"/>
                  <a:pt x="894" y="393"/>
                </a:cubicBezTo>
                <a:cubicBezTo>
                  <a:pt x="902" y="394"/>
                  <a:pt x="911" y="395"/>
                  <a:pt x="916" y="391"/>
                </a:cubicBezTo>
                <a:cubicBezTo>
                  <a:pt x="916" y="391"/>
                  <a:pt x="916" y="391"/>
                  <a:pt x="916" y="391"/>
                </a:cubicBezTo>
                <a:cubicBezTo>
                  <a:pt x="924" y="391"/>
                  <a:pt x="933" y="392"/>
                  <a:pt x="941" y="401"/>
                </a:cubicBezTo>
                <a:cubicBezTo>
                  <a:pt x="969" y="433"/>
                  <a:pt x="969" y="433"/>
                  <a:pt x="969" y="433"/>
                </a:cubicBezTo>
                <a:cubicBezTo>
                  <a:pt x="973" y="438"/>
                  <a:pt x="985" y="443"/>
                  <a:pt x="990" y="439"/>
                </a:cubicBezTo>
                <a:cubicBezTo>
                  <a:pt x="1018" y="415"/>
                  <a:pt x="1018" y="415"/>
                  <a:pt x="1018" y="415"/>
                </a:cubicBezTo>
                <a:cubicBezTo>
                  <a:pt x="1018" y="415"/>
                  <a:pt x="1027" y="407"/>
                  <a:pt x="1019" y="398"/>
                </a:cubicBezTo>
                <a:close/>
                <a:moveTo>
                  <a:pt x="803" y="279"/>
                </a:moveTo>
                <a:cubicBezTo>
                  <a:pt x="776" y="238"/>
                  <a:pt x="788" y="187"/>
                  <a:pt x="825" y="164"/>
                </a:cubicBezTo>
                <a:cubicBezTo>
                  <a:pt x="866" y="136"/>
                  <a:pt x="921" y="144"/>
                  <a:pt x="948" y="185"/>
                </a:cubicBezTo>
                <a:cubicBezTo>
                  <a:pt x="972" y="221"/>
                  <a:pt x="963" y="277"/>
                  <a:pt x="922" y="304"/>
                </a:cubicBezTo>
                <a:cubicBezTo>
                  <a:pt x="881" y="332"/>
                  <a:pt x="830" y="320"/>
                  <a:pt x="803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reeform 13"/>
          <p:cNvSpPr>
            <a:spLocks noChangeAspect="1" noEditPoints="1"/>
          </p:cNvSpPr>
          <p:nvPr/>
        </p:nvSpPr>
        <p:spPr bwMode="black">
          <a:xfrm rot="3818105">
            <a:off x="8260374" y="2080964"/>
            <a:ext cx="2359923" cy="2450699"/>
          </a:xfrm>
          <a:custGeom>
            <a:avLst/>
            <a:gdLst>
              <a:gd name="T0" fmla="*/ 57 w 63"/>
              <a:gd name="T1" fmla="*/ 54 h 65"/>
              <a:gd name="T2" fmla="*/ 57 w 63"/>
              <a:gd name="T3" fmla="*/ 55 h 65"/>
              <a:gd name="T4" fmla="*/ 35 w 63"/>
              <a:gd name="T5" fmla="*/ 65 h 65"/>
              <a:gd name="T6" fmla="*/ 33 w 63"/>
              <a:gd name="T7" fmla="*/ 65 h 65"/>
              <a:gd name="T8" fmla="*/ 12 w 63"/>
              <a:gd name="T9" fmla="*/ 57 h 65"/>
              <a:gd name="T10" fmla="*/ 10 w 63"/>
              <a:gd name="T11" fmla="*/ 55 h 65"/>
              <a:gd name="T12" fmla="*/ 2 w 63"/>
              <a:gd name="T13" fmla="*/ 62 h 65"/>
              <a:gd name="T14" fmla="*/ 0 w 63"/>
              <a:gd name="T15" fmla="*/ 37 h 65"/>
              <a:gd name="T16" fmla="*/ 25 w 63"/>
              <a:gd name="T17" fmla="*/ 42 h 65"/>
              <a:gd name="T18" fmla="*/ 17 w 63"/>
              <a:gd name="T19" fmla="*/ 48 h 65"/>
              <a:gd name="T20" fmla="*/ 20 w 63"/>
              <a:gd name="T21" fmla="*/ 50 h 65"/>
              <a:gd name="T22" fmla="*/ 33 w 63"/>
              <a:gd name="T23" fmla="*/ 55 h 65"/>
              <a:gd name="T24" fmla="*/ 34 w 63"/>
              <a:gd name="T25" fmla="*/ 55 h 65"/>
              <a:gd name="T26" fmla="*/ 49 w 63"/>
              <a:gd name="T27" fmla="*/ 48 h 65"/>
              <a:gd name="T28" fmla="*/ 50 w 63"/>
              <a:gd name="T29" fmla="*/ 48 h 65"/>
              <a:gd name="T30" fmla="*/ 57 w 63"/>
              <a:gd name="T31" fmla="*/ 54 h 65"/>
              <a:gd name="T32" fmla="*/ 63 w 63"/>
              <a:gd name="T33" fmla="*/ 29 h 65"/>
              <a:gd name="T34" fmla="*/ 61 w 63"/>
              <a:gd name="T35" fmla="*/ 4 h 65"/>
              <a:gd name="T36" fmla="*/ 53 w 63"/>
              <a:gd name="T37" fmla="*/ 11 h 65"/>
              <a:gd name="T38" fmla="*/ 53 w 63"/>
              <a:gd name="T39" fmla="*/ 11 h 65"/>
              <a:gd name="T40" fmla="*/ 53 w 63"/>
              <a:gd name="T41" fmla="*/ 10 h 65"/>
              <a:gd name="T42" fmla="*/ 51 w 63"/>
              <a:gd name="T43" fmla="*/ 8 h 65"/>
              <a:gd name="T44" fmla="*/ 29 w 63"/>
              <a:gd name="T45" fmla="*/ 0 h 65"/>
              <a:gd name="T46" fmla="*/ 28 w 63"/>
              <a:gd name="T47" fmla="*/ 0 h 65"/>
              <a:gd name="T48" fmla="*/ 6 w 63"/>
              <a:gd name="T49" fmla="*/ 10 h 65"/>
              <a:gd name="T50" fmla="*/ 5 w 63"/>
              <a:gd name="T51" fmla="*/ 10 h 65"/>
              <a:gd name="T52" fmla="*/ 13 w 63"/>
              <a:gd name="T53" fmla="*/ 17 h 65"/>
              <a:gd name="T54" fmla="*/ 13 w 63"/>
              <a:gd name="T55" fmla="*/ 17 h 65"/>
              <a:gd name="T56" fmla="*/ 28 w 63"/>
              <a:gd name="T57" fmla="*/ 10 h 65"/>
              <a:gd name="T58" fmla="*/ 29 w 63"/>
              <a:gd name="T59" fmla="*/ 10 h 65"/>
              <a:gd name="T60" fmla="*/ 43 w 63"/>
              <a:gd name="T61" fmla="*/ 14 h 65"/>
              <a:gd name="T62" fmla="*/ 46 w 63"/>
              <a:gd name="T63" fmla="*/ 17 h 65"/>
              <a:gd name="T64" fmla="*/ 38 w 63"/>
              <a:gd name="T65" fmla="*/ 24 h 65"/>
              <a:gd name="T66" fmla="*/ 63 w 63"/>
              <a:gd name="T67" fmla="*/ 29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3" h="65">
                <a:moveTo>
                  <a:pt x="57" y="54"/>
                </a:moveTo>
                <a:cubicBezTo>
                  <a:pt x="57" y="55"/>
                  <a:pt x="57" y="55"/>
                  <a:pt x="57" y="55"/>
                </a:cubicBezTo>
                <a:cubicBezTo>
                  <a:pt x="51" y="61"/>
                  <a:pt x="43" y="64"/>
                  <a:pt x="35" y="65"/>
                </a:cubicBezTo>
                <a:cubicBezTo>
                  <a:pt x="34" y="65"/>
                  <a:pt x="34" y="65"/>
                  <a:pt x="33" y="65"/>
                </a:cubicBezTo>
                <a:cubicBezTo>
                  <a:pt x="26" y="65"/>
                  <a:pt x="18" y="62"/>
                  <a:pt x="12" y="57"/>
                </a:cubicBezTo>
                <a:cubicBezTo>
                  <a:pt x="10" y="55"/>
                  <a:pt x="10" y="55"/>
                  <a:pt x="10" y="55"/>
                </a:cubicBezTo>
                <a:cubicBezTo>
                  <a:pt x="2" y="62"/>
                  <a:pt x="2" y="62"/>
                  <a:pt x="2" y="62"/>
                </a:cubicBezTo>
                <a:cubicBezTo>
                  <a:pt x="0" y="37"/>
                  <a:pt x="0" y="37"/>
                  <a:pt x="0" y="37"/>
                </a:cubicBezTo>
                <a:cubicBezTo>
                  <a:pt x="25" y="42"/>
                  <a:pt x="25" y="42"/>
                  <a:pt x="25" y="42"/>
                </a:cubicBezTo>
                <a:cubicBezTo>
                  <a:pt x="17" y="48"/>
                  <a:pt x="17" y="48"/>
                  <a:pt x="17" y="48"/>
                </a:cubicBezTo>
                <a:cubicBezTo>
                  <a:pt x="20" y="50"/>
                  <a:pt x="20" y="50"/>
                  <a:pt x="20" y="50"/>
                </a:cubicBezTo>
                <a:cubicBezTo>
                  <a:pt x="24" y="53"/>
                  <a:pt x="29" y="55"/>
                  <a:pt x="33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40" y="54"/>
                  <a:pt x="45" y="52"/>
                  <a:pt x="49" y="48"/>
                </a:cubicBezTo>
                <a:cubicBezTo>
                  <a:pt x="50" y="48"/>
                  <a:pt x="50" y="48"/>
                  <a:pt x="50" y="48"/>
                </a:cubicBezTo>
                <a:lnTo>
                  <a:pt x="57" y="54"/>
                </a:lnTo>
                <a:close/>
                <a:moveTo>
                  <a:pt x="63" y="29"/>
                </a:moveTo>
                <a:cubicBezTo>
                  <a:pt x="61" y="4"/>
                  <a:pt x="61" y="4"/>
                  <a:pt x="61" y="4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0"/>
                  <a:pt x="53" y="10"/>
                  <a:pt x="53" y="10"/>
                </a:cubicBezTo>
                <a:cubicBezTo>
                  <a:pt x="51" y="8"/>
                  <a:pt x="51" y="8"/>
                  <a:pt x="51" y="8"/>
                </a:cubicBezTo>
                <a:cubicBezTo>
                  <a:pt x="45" y="3"/>
                  <a:pt x="37" y="0"/>
                  <a:pt x="29" y="0"/>
                </a:cubicBezTo>
                <a:cubicBezTo>
                  <a:pt x="29" y="0"/>
                  <a:pt x="28" y="0"/>
                  <a:pt x="28" y="0"/>
                </a:cubicBezTo>
                <a:cubicBezTo>
                  <a:pt x="20" y="0"/>
                  <a:pt x="12" y="4"/>
                  <a:pt x="6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7" y="13"/>
                  <a:pt x="23" y="10"/>
                  <a:pt x="28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34" y="10"/>
                  <a:pt x="39" y="12"/>
                  <a:pt x="43" y="14"/>
                </a:cubicBezTo>
                <a:cubicBezTo>
                  <a:pt x="46" y="17"/>
                  <a:pt x="46" y="17"/>
                  <a:pt x="46" y="17"/>
                </a:cubicBezTo>
                <a:cubicBezTo>
                  <a:pt x="38" y="24"/>
                  <a:pt x="38" y="24"/>
                  <a:pt x="38" y="24"/>
                </a:cubicBezTo>
                <a:lnTo>
                  <a:pt x="63" y="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reeform 6"/>
          <p:cNvSpPr>
            <a:spLocks noChangeAspect="1"/>
          </p:cNvSpPr>
          <p:nvPr/>
        </p:nvSpPr>
        <p:spPr bwMode="black">
          <a:xfrm>
            <a:off x="7814116" y="447370"/>
            <a:ext cx="3549516" cy="2099179"/>
          </a:xfrm>
          <a:custGeom>
            <a:avLst/>
            <a:gdLst>
              <a:gd name="T0" fmla="*/ 1942 w 2359"/>
              <a:gd name="T1" fmla="*/ 1394 h 1394"/>
              <a:gd name="T2" fmla="*/ 416 w 2359"/>
              <a:gd name="T3" fmla="*/ 1394 h 1394"/>
              <a:gd name="T4" fmla="*/ 0 w 2359"/>
              <a:gd name="T5" fmla="*/ 971 h 1394"/>
              <a:gd name="T6" fmla="*/ 416 w 2359"/>
              <a:gd name="T7" fmla="*/ 552 h 1394"/>
              <a:gd name="T8" fmla="*/ 517 w 2359"/>
              <a:gd name="T9" fmla="*/ 565 h 1394"/>
              <a:gd name="T10" fmla="*/ 925 w 2359"/>
              <a:gd name="T11" fmla="*/ 221 h 1394"/>
              <a:gd name="T12" fmla="*/ 1175 w 2359"/>
              <a:gd name="T13" fmla="*/ 305 h 1394"/>
              <a:gd name="T14" fmla="*/ 1578 w 2359"/>
              <a:gd name="T15" fmla="*/ 0 h 1394"/>
              <a:gd name="T16" fmla="*/ 1982 w 2359"/>
              <a:gd name="T17" fmla="*/ 424 h 1394"/>
              <a:gd name="T18" fmla="*/ 1968 w 2359"/>
              <a:gd name="T19" fmla="*/ 552 h 1394"/>
              <a:gd name="T20" fmla="*/ 2359 w 2359"/>
              <a:gd name="T21" fmla="*/ 971 h 1394"/>
              <a:gd name="T22" fmla="*/ 1942 w 2359"/>
              <a:gd name="T23" fmla="*/ 1394 h 1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59" h="1394">
                <a:moveTo>
                  <a:pt x="1942" y="1394"/>
                </a:moveTo>
                <a:cubicBezTo>
                  <a:pt x="416" y="1394"/>
                  <a:pt x="416" y="1394"/>
                  <a:pt x="416" y="1394"/>
                </a:cubicBezTo>
                <a:cubicBezTo>
                  <a:pt x="193" y="1394"/>
                  <a:pt x="0" y="1200"/>
                  <a:pt x="0" y="971"/>
                </a:cubicBezTo>
                <a:cubicBezTo>
                  <a:pt x="0" y="741"/>
                  <a:pt x="193" y="552"/>
                  <a:pt x="416" y="552"/>
                </a:cubicBezTo>
                <a:cubicBezTo>
                  <a:pt x="451" y="552"/>
                  <a:pt x="487" y="556"/>
                  <a:pt x="517" y="565"/>
                </a:cubicBezTo>
                <a:cubicBezTo>
                  <a:pt x="552" y="362"/>
                  <a:pt x="719" y="221"/>
                  <a:pt x="925" y="221"/>
                </a:cubicBezTo>
                <a:cubicBezTo>
                  <a:pt x="1021" y="221"/>
                  <a:pt x="1105" y="247"/>
                  <a:pt x="1175" y="305"/>
                </a:cubicBezTo>
                <a:cubicBezTo>
                  <a:pt x="1227" y="128"/>
                  <a:pt x="1394" y="0"/>
                  <a:pt x="1578" y="0"/>
                </a:cubicBezTo>
                <a:cubicBezTo>
                  <a:pt x="1802" y="0"/>
                  <a:pt x="1982" y="190"/>
                  <a:pt x="1982" y="424"/>
                </a:cubicBezTo>
                <a:cubicBezTo>
                  <a:pt x="1982" y="468"/>
                  <a:pt x="1977" y="512"/>
                  <a:pt x="1968" y="552"/>
                </a:cubicBezTo>
                <a:cubicBezTo>
                  <a:pt x="2188" y="565"/>
                  <a:pt x="2359" y="750"/>
                  <a:pt x="2359" y="971"/>
                </a:cubicBezTo>
                <a:cubicBezTo>
                  <a:pt x="2359" y="1205"/>
                  <a:pt x="2170" y="1394"/>
                  <a:pt x="1942" y="139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Freeform 14"/>
          <p:cNvSpPr>
            <a:spLocks noChangeAspect="1" noEditPoints="1"/>
          </p:cNvSpPr>
          <p:nvPr/>
        </p:nvSpPr>
        <p:spPr bwMode="black">
          <a:xfrm>
            <a:off x="9015165" y="1092013"/>
            <a:ext cx="1147417" cy="1142756"/>
          </a:xfrm>
          <a:custGeom>
            <a:avLst/>
            <a:gdLst>
              <a:gd name="T0" fmla="*/ 112 w 246"/>
              <a:gd name="T1" fmla="*/ 19 h 245"/>
              <a:gd name="T2" fmla="*/ 246 w 246"/>
              <a:gd name="T3" fmla="*/ 0 h 245"/>
              <a:gd name="T4" fmla="*/ 246 w 246"/>
              <a:gd name="T5" fmla="*/ 116 h 245"/>
              <a:gd name="T6" fmla="*/ 112 w 246"/>
              <a:gd name="T7" fmla="*/ 116 h 245"/>
              <a:gd name="T8" fmla="*/ 112 w 246"/>
              <a:gd name="T9" fmla="*/ 19 h 245"/>
              <a:gd name="T10" fmla="*/ 102 w 246"/>
              <a:gd name="T11" fmla="*/ 116 h 245"/>
              <a:gd name="T12" fmla="*/ 102 w 246"/>
              <a:gd name="T13" fmla="*/ 19 h 245"/>
              <a:gd name="T14" fmla="*/ 0 w 246"/>
              <a:gd name="T15" fmla="*/ 34 h 245"/>
              <a:gd name="T16" fmla="*/ 0 w 246"/>
              <a:gd name="T17" fmla="*/ 116 h 245"/>
              <a:gd name="T18" fmla="*/ 102 w 246"/>
              <a:gd name="T19" fmla="*/ 116 h 245"/>
              <a:gd name="T20" fmla="*/ 102 w 246"/>
              <a:gd name="T21" fmla="*/ 126 h 245"/>
              <a:gd name="T22" fmla="*/ 0 w 246"/>
              <a:gd name="T23" fmla="*/ 126 h 245"/>
              <a:gd name="T24" fmla="*/ 0 w 246"/>
              <a:gd name="T25" fmla="*/ 211 h 245"/>
              <a:gd name="T26" fmla="*/ 102 w 246"/>
              <a:gd name="T27" fmla="*/ 226 h 245"/>
              <a:gd name="T28" fmla="*/ 102 w 246"/>
              <a:gd name="T29" fmla="*/ 126 h 245"/>
              <a:gd name="T30" fmla="*/ 112 w 246"/>
              <a:gd name="T31" fmla="*/ 126 h 245"/>
              <a:gd name="T32" fmla="*/ 112 w 246"/>
              <a:gd name="T33" fmla="*/ 226 h 245"/>
              <a:gd name="T34" fmla="*/ 246 w 246"/>
              <a:gd name="T35" fmla="*/ 245 h 245"/>
              <a:gd name="T36" fmla="*/ 246 w 246"/>
              <a:gd name="T37" fmla="*/ 126 h 245"/>
              <a:gd name="T38" fmla="*/ 112 w 246"/>
              <a:gd name="T39" fmla="*/ 126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245">
                <a:moveTo>
                  <a:pt x="112" y="19"/>
                </a:moveTo>
                <a:lnTo>
                  <a:pt x="246" y="0"/>
                </a:lnTo>
                <a:lnTo>
                  <a:pt x="246" y="116"/>
                </a:lnTo>
                <a:lnTo>
                  <a:pt x="112" y="116"/>
                </a:lnTo>
                <a:lnTo>
                  <a:pt x="112" y="19"/>
                </a:lnTo>
                <a:close/>
                <a:moveTo>
                  <a:pt x="102" y="116"/>
                </a:moveTo>
                <a:lnTo>
                  <a:pt x="102" y="19"/>
                </a:lnTo>
                <a:lnTo>
                  <a:pt x="0" y="34"/>
                </a:lnTo>
                <a:lnTo>
                  <a:pt x="0" y="116"/>
                </a:lnTo>
                <a:lnTo>
                  <a:pt x="102" y="116"/>
                </a:lnTo>
                <a:close/>
                <a:moveTo>
                  <a:pt x="102" y="126"/>
                </a:moveTo>
                <a:lnTo>
                  <a:pt x="0" y="126"/>
                </a:lnTo>
                <a:lnTo>
                  <a:pt x="0" y="211"/>
                </a:lnTo>
                <a:lnTo>
                  <a:pt x="102" y="226"/>
                </a:lnTo>
                <a:lnTo>
                  <a:pt x="102" y="126"/>
                </a:lnTo>
                <a:close/>
                <a:moveTo>
                  <a:pt x="112" y="126"/>
                </a:moveTo>
                <a:lnTo>
                  <a:pt x="112" y="226"/>
                </a:lnTo>
                <a:lnTo>
                  <a:pt x="246" y="245"/>
                </a:lnTo>
                <a:lnTo>
                  <a:pt x="246" y="126"/>
                </a:lnTo>
                <a:lnTo>
                  <a:pt x="112" y="1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33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4639" y="295274"/>
            <a:ext cx="5665811" cy="917575"/>
          </a:xfrm>
        </p:spPr>
        <p:txBody>
          <a:bodyPr/>
          <a:lstStyle/>
          <a:p>
            <a:r>
              <a:rPr lang="en-US" dirty="0" smtClean="0"/>
              <a:t>Applications and Markets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973262"/>
            <a:ext cx="5970037" cy="4678204"/>
          </a:xfrm>
        </p:spPr>
        <p:txBody>
          <a:bodyPr/>
          <a:lstStyle/>
          <a:p>
            <a:r>
              <a:rPr lang="en-US" dirty="0"/>
              <a:t>Buildings and facilities</a:t>
            </a:r>
          </a:p>
          <a:p>
            <a:pPr lvl="1"/>
            <a:r>
              <a:rPr lang="en-US" dirty="0"/>
              <a:t>Power (HVAC/lighting)</a:t>
            </a:r>
          </a:p>
          <a:p>
            <a:pPr lvl="1"/>
            <a:r>
              <a:rPr lang="en-US" dirty="0"/>
              <a:t>Security, surveillance, alarms</a:t>
            </a:r>
          </a:p>
          <a:p>
            <a:r>
              <a:rPr lang="en-US" dirty="0"/>
              <a:t>Advertisement and marketing</a:t>
            </a:r>
          </a:p>
          <a:p>
            <a:pPr lvl="1"/>
            <a:r>
              <a:rPr lang="en-US" dirty="0"/>
              <a:t>Interactive displays and kiosks</a:t>
            </a:r>
          </a:p>
          <a:p>
            <a:r>
              <a:rPr lang="en-US" dirty="0"/>
              <a:t>Robotics</a:t>
            </a:r>
          </a:p>
          <a:p>
            <a:pPr lvl="1"/>
            <a:r>
              <a:rPr lang="en-US" dirty="0"/>
              <a:t>Drone inspections</a:t>
            </a:r>
          </a:p>
          <a:p>
            <a:r>
              <a:rPr lang="en-US" dirty="0"/>
              <a:t>Entertainment</a:t>
            </a:r>
          </a:p>
        </p:txBody>
      </p:sp>
      <p:pic>
        <p:nvPicPr>
          <p:cNvPr id="8" name="Picture 8" descr="http://static.ddmcdn.com/gif/blogs/dnews-files-2013-12-dhl-packet-drone-gallery-670-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593" y="3654015"/>
            <a:ext cx="6485693" cy="42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.ytimg.com/vi/z3YWl1F6caM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50" y="0"/>
            <a:ext cx="6496025" cy="365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53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6218237" y="0"/>
            <a:ext cx="6217920" cy="6994525"/>
          </a:xfrm>
          <a:prstGeom prst="rect">
            <a:avLst/>
          </a:prstGeom>
          <a:solidFill>
            <a:schemeClr val="tx1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4639" y="295274"/>
            <a:ext cx="5410198" cy="917575"/>
          </a:xfrm>
        </p:spPr>
        <p:txBody>
          <a:bodyPr/>
          <a:lstStyle/>
          <a:p>
            <a:r>
              <a:rPr lang="en-US" dirty="0" smtClean="0"/>
              <a:t>Reinforcement Learning and </a:t>
            </a:r>
            <a:r>
              <a:rPr lang="en-US" dirty="0" err="1" smtClean="0"/>
              <a:t>IoT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952188"/>
            <a:ext cx="5970037" cy="3754874"/>
          </a:xfrm>
        </p:spPr>
        <p:txBody>
          <a:bodyPr/>
          <a:lstStyle/>
          <a:p>
            <a:r>
              <a:rPr lang="en-US" dirty="0" smtClean="0"/>
              <a:t>Learns </a:t>
            </a:r>
            <a:r>
              <a:rPr lang="en-US" dirty="0"/>
              <a:t>decisions, </a:t>
            </a:r>
            <a:r>
              <a:rPr lang="en-US" dirty="0" smtClean="0"/>
              <a:t>not classifications or predictions.</a:t>
            </a:r>
            <a:endParaRPr lang="en-US" dirty="0"/>
          </a:p>
          <a:p>
            <a:r>
              <a:rPr lang="en-US" dirty="0" smtClean="0"/>
              <a:t>Needs no data to start.</a:t>
            </a:r>
          </a:p>
          <a:p>
            <a:r>
              <a:rPr lang="en-US" dirty="0" smtClean="0"/>
              <a:t>Doesn’t require ongoing human participation.</a:t>
            </a:r>
            <a:endParaRPr lang="en-US" dirty="0"/>
          </a:p>
        </p:txBody>
      </p:sp>
      <p:pic>
        <p:nvPicPr>
          <p:cNvPr id="4" name="Picture 2" descr="r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875" y="2887662"/>
            <a:ext cx="5078962" cy="358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71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6218237" y="0"/>
            <a:ext cx="6217920" cy="6994525"/>
          </a:xfrm>
          <a:prstGeom prst="rect">
            <a:avLst/>
          </a:prstGeom>
          <a:solidFill>
            <a:schemeClr val="tx1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BECCA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5970037" cy="4216539"/>
          </a:xfrm>
        </p:spPr>
        <p:txBody>
          <a:bodyPr/>
          <a:lstStyle/>
          <a:p>
            <a:r>
              <a:rPr lang="en-US" dirty="0"/>
              <a:t>Hybrid </a:t>
            </a:r>
            <a:r>
              <a:rPr lang="en-US" dirty="0" smtClean="0"/>
              <a:t>unsupervised / reinforcement learning algorithm</a:t>
            </a:r>
            <a:endParaRPr lang="en-US" dirty="0"/>
          </a:p>
          <a:p>
            <a:pPr lvl="1"/>
            <a:r>
              <a:rPr lang="en-US" dirty="0" smtClean="0"/>
              <a:t>Hierarchical</a:t>
            </a:r>
            <a:endParaRPr lang="en-US" dirty="0"/>
          </a:p>
          <a:p>
            <a:pPr lvl="1"/>
            <a:r>
              <a:rPr lang="en-US" dirty="0"/>
              <a:t>Dynamic</a:t>
            </a:r>
          </a:p>
          <a:p>
            <a:pPr lvl="1"/>
            <a:r>
              <a:rPr lang="en-US" dirty="0" smtClean="0"/>
              <a:t>Sparse</a:t>
            </a:r>
            <a:endParaRPr lang="en-US" dirty="0"/>
          </a:p>
          <a:p>
            <a:pPr lvl="1"/>
            <a:r>
              <a:rPr lang="en-US" dirty="0" smtClean="0"/>
              <a:t>Incremental</a:t>
            </a:r>
            <a:endParaRPr lang="en-US" dirty="0"/>
          </a:p>
          <a:p>
            <a:r>
              <a:rPr lang="en-US" dirty="0" smtClean="0"/>
              <a:t>GitHub</a:t>
            </a:r>
          </a:p>
          <a:p>
            <a:pPr lvl="1"/>
            <a:r>
              <a:rPr lang="en-US" dirty="0"/>
              <a:t>https://github.com/brohrer/becca/ </a:t>
            </a:r>
          </a:p>
        </p:txBody>
      </p:sp>
      <p:pic>
        <p:nvPicPr>
          <p:cNvPr id="7" name="Picture 4" descr="learner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7" y="295273"/>
            <a:ext cx="3415581" cy="63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RL Algorithm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658599" cy="4893647"/>
          </a:xfrm>
        </p:spPr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pdate a reward estimate </a:t>
            </a:r>
            <a:r>
              <a:rPr lang="en-US" dirty="0"/>
              <a:t>for each feature-action </a:t>
            </a:r>
            <a:r>
              <a:rPr lang="en-US" dirty="0" smtClean="0"/>
              <a:t>pair.</a:t>
            </a:r>
          </a:p>
          <a:p>
            <a:pPr lvl="1"/>
            <a:r>
              <a:rPr lang="en-US" dirty="0" smtClean="0"/>
              <a:t>Based on observed reward.</a:t>
            </a:r>
            <a:endParaRPr lang="en-US" dirty="0"/>
          </a:p>
          <a:p>
            <a:r>
              <a:rPr lang="en-US" dirty="0" smtClean="0"/>
              <a:t>Choose the </a:t>
            </a:r>
            <a:r>
              <a:rPr lang="en-US" dirty="0"/>
              <a:t>action likely to result in the highest </a:t>
            </a:r>
            <a:r>
              <a:rPr lang="en-US" dirty="0" smtClean="0"/>
              <a:t>reward.</a:t>
            </a:r>
          </a:p>
          <a:p>
            <a:pPr lvl="1"/>
            <a:r>
              <a:rPr lang="en-US" dirty="0" smtClean="0"/>
              <a:t>Based on current features.</a:t>
            </a:r>
          </a:p>
          <a:p>
            <a:r>
              <a:rPr lang="en-US" dirty="0" smtClean="0"/>
              <a:t>Use ‘curiosity’ to explore.</a:t>
            </a:r>
            <a:endParaRPr lang="en-US" dirty="0"/>
          </a:p>
          <a:p>
            <a:pPr lvl="1"/>
            <a:r>
              <a:rPr lang="en-US" dirty="0" smtClean="0"/>
              <a:t>Assign additional reward to feature-action pairs where the action</a:t>
            </a:r>
            <a:endParaRPr lang="en-US" dirty="0"/>
          </a:p>
          <a:p>
            <a:pPr lvl="2"/>
            <a:r>
              <a:rPr lang="en-US" dirty="0" smtClean="0"/>
              <a:t>is </a:t>
            </a:r>
            <a:r>
              <a:rPr lang="en-US" dirty="0"/>
              <a:t>taken only </a:t>
            </a:r>
            <a:r>
              <a:rPr lang="en-US" dirty="0" smtClean="0"/>
              <a:t>rarely or</a:t>
            </a:r>
            <a:endParaRPr lang="en-US" dirty="0"/>
          </a:p>
          <a:p>
            <a:pPr lvl="2"/>
            <a:r>
              <a:rPr lang="en-US" dirty="0"/>
              <a:t>hasn’t been taken in a long </a:t>
            </a:r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3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 bwMode="auto">
          <a:xfrm>
            <a:off x="5837237" y="7937"/>
            <a:ext cx="6599238" cy="6994525"/>
          </a:xfrm>
          <a:prstGeom prst="rect">
            <a:avLst/>
          </a:prstGeom>
          <a:solidFill>
            <a:schemeClr val="accent3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3" t="9966" r="62128" b="69500"/>
          <a:stretch/>
        </p:blipFill>
        <p:spPr>
          <a:xfrm rot="16200000">
            <a:off x="7655648" y="1597351"/>
            <a:ext cx="3989659" cy="3979481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7677818" y="677862"/>
            <a:ext cx="3962401" cy="457200"/>
            <a:chOff x="7970837" y="2278062"/>
            <a:chExt cx="3962401" cy="4572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7970837" y="2278062"/>
              <a:ext cx="3962401" cy="457200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 </a:t>
              </a: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8403336" y="2278062"/>
              <a:ext cx="0" cy="457200"/>
            </a:xfrm>
            <a:prstGeom prst="line">
              <a:avLst/>
            </a:prstGeom>
            <a:ln w="381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842248" y="2278062"/>
              <a:ext cx="0" cy="457200"/>
            </a:xfrm>
            <a:prstGeom prst="line">
              <a:avLst/>
            </a:prstGeom>
            <a:ln w="381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281160" y="2278062"/>
              <a:ext cx="0" cy="457200"/>
            </a:xfrm>
            <a:prstGeom prst="line">
              <a:avLst/>
            </a:prstGeom>
            <a:ln w="381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723437" y="2278062"/>
              <a:ext cx="0" cy="457200"/>
            </a:xfrm>
            <a:prstGeom prst="line">
              <a:avLst/>
            </a:prstGeom>
            <a:ln w="381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168128" y="2278062"/>
              <a:ext cx="0" cy="457200"/>
            </a:xfrm>
            <a:prstGeom prst="line">
              <a:avLst/>
            </a:prstGeom>
            <a:ln w="381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607040" y="2278062"/>
              <a:ext cx="0" cy="457200"/>
            </a:xfrm>
            <a:prstGeom prst="line">
              <a:avLst/>
            </a:prstGeom>
            <a:ln w="381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045952" y="2278062"/>
              <a:ext cx="0" cy="457200"/>
            </a:xfrm>
            <a:prstGeom prst="line">
              <a:avLst/>
            </a:prstGeom>
            <a:ln w="381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84864" y="2278062"/>
              <a:ext cx="0" cy="457200"/>
            </a:xfrm>
            <a:prstGeom prst="line">
              <a:avLst/>
            </a:prstGeom>
            <a:ln w="381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7601618" y="5577998"/>
            <a:ext cx="4162424" cy="738664"/>
          </a:xfrm>
          <a:prstGeom prst="rect">
            <a:avLst/>
          </a:prstGeom>
          <a:noFill/>
          <a:ln>
            <a:noFill/>
          </a:ln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spc="430" dirty="0" smtClean="0"/>
              <a:t>0 1 2 3 4 5 6 7 8</a:t>
            </a:r>
          </a:p>
        </p:txBody>
      </p:sp>
      <p:sp>
        <p:nvSpPr>
          <p:cNvPr id="52" name="Freeform 51"/>
          <p:cNvSpPr>
            <a:spLocks noChangeAspect="1"/>
          </p:cNvSpPr>
          <p:nvPr/>
        </p:nvSpPr>
        <p:spPr bwMode="black">
          <a:xfrm>
            <a:off x="7220618" y="4326319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4" name="Freeform 53"/>
          <p:cNvSpPr>
            <a:spLocks noChangeAspect="1"/>
          </p:cNvSpPr>
          <p:nvPr/>
        </p:nvSpPr>
        <p:spPr bwMode="black">
          <a:xfrm>
            <a:off x="6458618" y="4326319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" name="Freeform 54"/>
          <p:cNvSpPr>
            <a:spLocks noChangeAspect="1"/>
          </p:cNvSpPr>
          <p:nvPr/>
        </p:nvSpPr>
        <p:spPr bwMode="black">
          <a:xfrm>
            <a:off x="6839618" y="4326319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" name="Freeform 55"/>
          <p:cNvSpPr>
            <a:spLocks noChangeAspect="1"/>
          </p:cNvSpPr>
          <p:nvPr/>
        </p:nvSpPr>
        <p:spPr bwMode="black">
          <a:xfrm rot="10800000">
            <a:off x="7208837" y="2125663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7" name="Freeform 56"/>
          <p:cNvSpPr>
            <a:spLocks noChangeAspect="1"/>
          </p:cNvSpPr>
          <p:nvPr/>
        </p:nvSpPr>
        <p:spPr bwMode="black">
          <a:xfrm rot="10800000">
            <a:off x="6065837" y="2125663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8" name="Freeform 57"/>
          <p:cNvSpPr>
            <a:spLocks noChangeAspect="1"/>
          </p:cNvSpPr>
          <p:nvPr/>
        </p:nvSpPr>
        <p:spPr bwMode="black">
          <a:xfrm rot="10800000">
            <a:off x="6446837" y="2125663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" name="Freeform 58"/>
          <p:cNvSpPr>
            <a:spLocks noChangeAspect="1"/>
          </p:cNvSpPr>
          <p:nvPr/>
        </p:nvSpPr>
        <p:spPr bwMode="black">
          <a:xfrm rot="10800000">
            <a:off x="6827837" y="2126843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6458618" y="2548128"/>
            <a:ext cx="1176316" cy="304800"/>
            <a:chOff x="6751637" y="1439863"/>
            <a:chExt cx="1176316" cy="304800"/>
          </a:xfrm>
        </p:grpSpPr>
        <p:sp>
          <p:nvSpPr>
            <p:cNvPr id="60" name="Freeform 59"/>
            <p:cNvSpPr>
              <a:spLocks noChangeAspect="1"/>
            </p:cNvSpPr>
            <p:nvPr/>
          </p:nvSpPr>
          <p:spPr bwMode="black">
            <a:xfrm rot="10800000">
              <a:off x="7513637" y="1439863"/>
              <a:ext cx="414316" cy="303620"/>
            </a:xfrm>
            <a:custGeom>
              <a:avLst/>
              <a:gdLst>
                <a:gd name="T0" fmla="*/ 86 w 131"/>
                <a:gd name="T1" fmla="*/ 35 h 96"/>
                <a:gd name="T2" fmla="*/ 48 w 131"/>
                <a:gd name="T3" fmla="*/ 0 h 96"/>
                <a:gd name="T4" fmla="*/ 79 w 131"/>
                <a:gd name="T5" fmla="*/ 0 h 96"/>
                <a:gd name="T6" fmla="*/ 131 w 131"/>
                <a:gd name="T7" fmla="*/ 48 h 96"/>
                <a:gd name="T8" fmla="*/ 79 w 131"/>
                <a:gd name="T9" fmla="*/ 96 h 96"/>
                <a:gd name="T10" fmla="*/ 48 w 131"/>
                <a:gd name="T11" fmla="*/ 96 h 96"/>
                <a:gd name="T12" fmla="*/ 86 w 131"/>
                <a:gd name="T13" fmla="*/ 60 h 96"/>
                <a:gd name="T14" fmla="*/ 0 w 131"/>
                <a:gd name="T15" fmla="*/ 60 h 96"/>
                <a:gd name="T16" fmla="*/ 0 w 131"/>
                <a:gd name="T17" fmla="*/ 35 h 96"/>
                <a:gd name="T18" fmla="*/ 86 w 131"/>
                <a:gd name="T19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96">
                  <a:moveTo>
                    <a:pt x="86" y="35"/>
                  </a:moveTo>
                  <a:lnTo>
                    <a:pt x="48" y="0"/>
                  </a:lnTo>
                  <a:lnTo>
                    <a:pt x="79" y="0"/>
                  </a:lnTo>
                  <a:lnTo>
                    <a:pt x="131" y="48"/>
                  </a:lnTo>
                  <a:lnTo>
                    <a:pt x="79" y="96"/>
                  </a:lnTo>
                  <a:lnTo>
                    <a:pt x="48" y="96"/>
                  </a:lnTo>
                  <a:lnTo>
                    <a:pt x="86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86" y="3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3278" tIns="46639" rIns="93278" bIns="4663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2" name="Freeform 61"/>
            <p:cNvSpPr>
              <a:spLocks noChangeAspect="1"/>
            </p:cNvSpPr>
            <p:nvPr/>
          </p:nvSpPr>
          <p:spPr bwMode="black">
            <a:xfrm rot="10800000">
              <a:off x="6751637" y="1439863"/>
              <a:ext cx="414316" cy="303620"/>
            </a:xfrm>
            <a:custGeom>
              <a:avLst/>
              <a:gdLst>
                <a:gd name="T0" fmla="*/ 86 w 131"/>
                <a:gd name="T1" fmla="*/ 35 h 96"/>
                <a:gd name="T2" fmla="*/ 48 w 131"/>
                <a:gd name="T3" fmla="*/ 0 h 96"/>
                <a:gd name="T4" fmla="*/ 79 w 131"/>
                <a:gd name="T5" fmla="*/ 0 h 96"/>
                <a:gd name="T6" fmla="*/ 131 w 131"/>
                <a:gd name="T7" fmla="*/ 48 h 96"/>
                <a:gd name="T8" fmla="*/ 79 w 131"/>
                <a:gd name="T9" fmla="*/ 96 h 96"/>
                <a:gd name="T10" fmla="*/ 48 w 131"/>
                <a:gd name="T11" fmla="*/ 96 h 96"/>
                <a:gd name="T12" fmla="*/ 86 w 131"/>
                <a:gd name="T13" fmla="*/ 60 h 96"/>
                <a:gd name="T14" fmla="*/ 0 w 131"/>
                <a:gd name="T15" fmla="*/ 60 h 96"/>
                <a:gd name="T16" fmla="*/ 0 w 131"/>
                <a:gd name="T17" fmla="*/ 35 h 96"/>
                <a:gd name="T18" fmla="*/ 86 w 131"/>
                <a:gd name="T19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96">
                  <a:moveTo>
                    <a:pt x="86" y="35"/>
                  </a:moveTo>
                  <a:lnTo>
                    <a:pt x="48" y="0"/>
                  </a:lnTo>
                  <a:lnTo>
                    <a:pt x="79" y="0"/>
                  </a:lnTo>
                  <a:lnTo>
                    <a:pt x="131" y="48"/>
                  </a:lnTo>
                  <a:lnTo>
                    <a:pt x="79" y="96"/>
                  </a:lnTo>
                  <a:lnTo>
                    <a:pt x="48" y="96"/>
                  </a:lnTo>
                  <a:lnTo>
                    <a:pt x="86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86" y="3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3278" tIns="46639" rIns="93278" bIns="4663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3" name="Freeform 62"/>
            <p:cNvSpPr>
              <a:spLocks noChangeAspect="1"/>
            </p:cNvSpPr>
            <p:nvPr/>
          </p:nvSpPr>
          <p:spPr bwMode="black">
            <a:xfrm rot="10800000">
              <a:off x="7132637" y="1441043"/>
              <a:ext cx="414316" cy="303620"/>
            </a:xfrm>
            <a:custGeom>
              <a:avLst/>
              <a:gdLst>
                <a:gd name="T0" fmla="*/ 86 w 131"/>
                <a:gd name="T1" fmla="*/ 35 h 96"/>
                <a:gd name="T2" fmla="*/ 48 w 131"/>
                <a:gd name="T3" fmla="*/ 0 h 96"/>
                <a:gd name="T4" fmla="*/ 79 w 131"/>
                <a:gd name="T5" fmla="*/ 0 h 96"/>
                <a:gd name="T6" fmla="*/ 131 w 131"/>
                <a:gd name="T7" fmla="*/ 48 h 96"/>
                <a:gd name="T8" fmla="*/ 79 w 131"/>
                <a:gd name="T9" fmla="*/ 96 h 96"/>
                <a:gd name="T10" fmla="*/ 48 w 131"/>
                <a:gd name="T11" fmla="*/ 96 h 96"/>
                <a:gd name="T12" fmla="*/ 86 w 131"/>
                <a:gd name="T13" fmla="*/ 60 h 96"/>
                <a:gd name="T14" fmla="*/ 0 w 131"/>
                <a:gd name="T15" fmla="*/ 60 h 96"/>
                <a:gd name="T16" fmla="*/ 0 w 131"/>
                <a:gd name="T17" fmla="*/ 35 h 96"/>
                <a:gd name="T18" fmla="*/ 86 w 131"/>
                <a:gd name="T19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96">
                  <a:moveTo>
                    <a:pt x="86" y="35"/>
                  </a:moveTo>
                  <a:lnTo>
                    <a:pt x="48" y="0"/>
                  </a:lnTo>
                  <a:lnTo>
                    <a:pt x="79" y="0"/>
                  </a:lnTo>
                  <a:lnTo>
                    <a:pt x="131" y="48"/>
                  </a:lnTo>
                  <a:lnTo>
                    <a:pt x="79" y="96"/>
                  </a:lnTo>
                  <a:lnTo>
                    <a:pt x="48" y="96"/>
                  </a:lnTo>
                  <a:lnTo>
                    <a:pt x="86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86" y="3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3278" tIns="46639" rIns="93278" bIns="4663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839618" y="2987040"/>
            <a:ext cx="795316" cy="304800"/>
            <a:chOff x="7132637" y="1897062"/>
            <a:chExt cx="795316" cy="304800"/>
          </a:xfrm>
        </p:grpSpPr>
        <p:sp>
          <p:nvSpPr>
            <p:cNvPr id="64" name="Freeform 63"/>
            <p:cNvSpPr>
              <a:spLocks noChangeAspect="1"/>
            </p:cNvSpPr>
            <p:nvPr/>
          </p:nvSpPr>
          <p:spPr bwMode="black">
            <a:xfrm rot="10800000">
              <a:off x="7513637" y="1897062"/>
              <a:ext cx="414316" cy="303620"/>
            </a:xfrm>
            <a:custGeom>
              <a:avLst/>
              <a:gdLst>
                <a:gd name="T0" fmla="*/ 86 w 131"/>
                <a:gd name="T1" fmla="*/ 35 h 96"/>
                <a:gd name="T2" fmla="*/ 48 w 131"/>
                <a:gd name="T3" fmla="*/ 0 h 96"/>
                <a:gd name="T4" fmla="*/ 79 w 131"/>
                <a:gd name="T5" fmla="*/ 0 h 96"/>
                <a:gd name="T6" fmla="*/ 131 w 131"/>
                <a:gd name="T7" fmla="*/ 48 h 96"/>
                <a:gd name="T8" fmla="*/ 79 w 131"/>
                <a:gd name="T9" fmla="*/ 96 h 96"/>
                <a:gd name="T10" fmla="*/ 48 w 131"/>
                <a:gd name="T11" fmla="*/ 96 h 96"/>
                <a:gd name="T12" fmla="*/ 86 w 131"/>
                <a:gd name="T13" fmla="*/ 60 h 96"/>
                <a:gd name="T14" fmla="*/ 0 w 131"/>
                <a:gd name="T15" fmla="*/ 60 h 96"/>
                <a:gd name="T16" fmla="*/ 0 w 131"/>
                <a:gd name="T17" fmla="*/ 35 h 96"/>
                <a:gd name="T18" fmla="*/ 86 w 131"/>
                <a:gd name="T19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96">
                  <a:moveTo>
                    <a:pt x="86" y="35"/>
                  </a:moveTo>
                  <a:lnTo>
                    <a:pt x="48" y="0"/>
                  </a:lnTo>
                  <a:lnTo>
                    <a:pt x="79" y="0"/>
                  </a:lnTo>
                  <a:lnTo>
                    <a:pt x="131" y="48"/>
                  </a:lnTo>
                  <a:lnTo>
                    <a:pt x="79" y="96"/>
                  </a:lnTo>
                  <a:lnTo>
                    <a:pt x="48" y="96"/>
                  </a:lnTo>
                  <a:lnTo>
                    <a:pt x="86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86" y="3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3278" tIns="46639" rIns="93278" bIns="4663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66"/>
            <p:cNvSpPr>
              <a:spLocks noChangeAspect="1"/>
            </p:cNvSpPr>
            <p:nvPr/>
          </p:nvSpPr>
          <p:spPr bwMode="black">
            <a:xfrm rot="10800000">
              <a:off x="7132637" y="1898242"/>
              <a:ext cx="414316" cy="303620"/>
            </a:xfrm>
            <a:custGeom>
              <a:avLst/>
              <a:gdLst>
                <a:gd name="T0" fmla="*/ 86 w 131"/>
                <a:gd name="T1" fmla="*/ 35 h 96"/>
                <a:gd name="T2" fmla="*/ 48 w 131"/>
                <a:gd name="T3" fmla="*/ 0 h 96"/>
                <a:gd name="T4" fmla="*/ 79 w 131"/>
                <a:gd name="T5" fmla="*/ 0 h 96"/>
                <a:gd name="T6" fmla="*/ 131 w 131"/>
                <a:gd name="T7" fmla="*/ 48 h 96"/>
                <a:gd name="T8" fmla="*/ 79 w 131"/>
                <a:gd name="T9" fmla="*/ 96 h 96"/>
                <a:gd name="T10" fmla="*/ 48 w 131"/>
                <a:gd name="T11" fmla="*/ 96 h 96"/>
                <a:gd name="T12" fmla="*/ 86 w 131"/>
                <a:gd name="T13" fmla="*/ 60 h 96"/>
                <a:gd name="T14" fmla="*/ 0 w 131"/>
                <a:gd name="T15" fmla="*/ 60 h 96"/>
                <a:gd name="T16" fmla="*/ 0 w 131"/>
                <a:gd name="T17" fmla="*/ 35 h 96"/>
                <a:gd name="T18" fmla="*/ 86 w 131"/>
                <a:gd name="T19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96">
                  <a:moveTo>
                    <a:pt x="86" y="35"/>
                  </a:moveTo>
                  <a:lnTo>
                    <a:pt x="48" y="0"/>
                  </a:lnTo>
                  <a:lnTo>
                    <a:pt x="79" y="0"/>
                  </a:lnTo>
                  <a:lnTo>
                    <a:pt x="131" y="48"/>
                  </a:lnTo>
                  <a:lnTo>
                    <a:pt x="79" y="96"/>
                  </a:lnTo>
                  <a:lnTo>
                    <a:pt x="48" y="96"/>
                  </a:lnTo>
                  <a:lnTo>
                    <a:pt x="86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86" y="3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3278" tIns="46639" rIns="93278" bIns="4663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68" name="Freeform 67"/>
          <p:cNvSpPr>
            <a:spLocks noChangeAspect="1"/>
          </p:cNvSpPr>
          <p:nvPr/>
        </p:nvSpPr>
        <p:spPr bwMode="black">
          <a:xfrm rot="10800000">
            <a:off x="7220618" y="3444240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" name="Freeform 71"/>
          <p:cNvSpPr>
            <a:spLocks noChangeAspect="1"/>
          </p:cNvSpPr>
          <p:nvPr/>
        </p:nvSpPr>
        <p:spPr bwMode="black">
          <a:xfrm>
            <a:off x="7220618" y="3878262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3" name="Freeform 72"/>
          <p:cNvSpPr>
            <a:spLocks noChangeAspect="1"/>
          </p:cNvSpPr>
          <p:nvPr/>
        </p:nvSpPr>
        <p:spPr bwMode="black">
          <a:xfrm>
            <a:off x="6077618" y="3878262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4" name="Freeform 73"/>
          <p:cNvSpPr>
            <a:spLocks noChangeAspect="1"/>
          </p:cNvSpPr>
          <p:nvPr/>
        </p:nvSpPr>
        <p:spPr bwMode="black">
          <a:xfrm>
            <a:off x="6458618" y="3878262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5" name="Freeform 74"/>
          <p:cNvSpPr>
            <a:spLocks noChangeAspect="1"/>
          </p:cNvSpPr>
          <p:nvPr/>
        </p:nvSpPr>
        <p:spPr bwMode="black">
          <a:xfrm>
            <a:off x="6839618" y="3879442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6" name="Freeform 75"/>
          <p:cNvSpPr>
            <a:spLocks noChangeAspect="1"/>
          </p:cNvSpPr>
          <p:nvPr/>
        </p:nvSpPr>
        <p:spPr bwMode="black">
          <a:xfrm>
            <a:off x="7220618" y="4760976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" name="Freeform 78"/>
          <p:cNvSpPr>
            <a:spLocks noChangeAspect="1"/>
          </p:cNvSpPr>
          <p:nvPr/>
        </p:nvSpPr>
        <p:spPr bwMode="black">
          <a:xfrm>
            <a:off x="6839618" y="4760976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0" name="Freeform 79"/>
          <p:cNvSpPr>
            <a:spLocks noChangeAspect="1"/>
          </p:cNvSpPr>
          <p:nvPr/>
        </p:nvSpPr>
        <p:spPr bwMode="black">
          <a:xfrm>
            <a:off x="7220618" y="5194999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5" name="Freeform 84"/>
          <p:cNvSpPr>
            <a:spLocks noChangeAspect="1"/>
          </p:cNvSpPr>
          <p:nvPr/>
        </p:nvSpPr>
        <p:spPr bwMode="black">
          <a:xfrm>
            <a:off x="7220618" y="1653641"/>
            <a:ext cx="335249" cy="332082"/>
          </a:xfrm>
          <a:custGeom>
            <a:avLst/>
            <a:gdLst>
              <a:gd name="connsiteX0" fmla="*/ 47441 w 335249"/>
              <a:gd name="connsiteY0" fmla="*/ 0 h 332082"/>
              <a:gd name="connsiteX1" fmla="*/ 168960 w 335249"/>
              <a:gd name="connsiteY1" fmla="*/ 121517 h 332082"/>
              <a:gd name="connsiteX2" fmla="*/ 287806 w 335249"/>
              <a:gd name="connsiteY2" fmla="*/ 0 h 332082"/>
              <a:gd name="connsiteX3" fmla="*/ 328921 w 335249"/>
              <a:gd name="connsiteY3" fmla="*/ 47441 h 332082"/>
              <a:gd name="connsiteX4" fmla="*/ 212556 w 335249"/>
              <a:gd name="connsiteY4" fmla="*/ 165113 h 332082"/>
              <a:gd name="connsiteX5" fmla="*/ 335249 w 335249"/>
              <a:gd name="connsiteY5" fmla="*/ 287805 h 332082"/>
              <a:gd name="connsiteX6" fmla="*/ 287808 w 335249"/>
              <a:gd name="connsiteY6" fmla="*/ 332082 h 332082"/>
              <a:gd name="connsiteX7" fmla="*/ 166953 w 335249"/>
              <a:gd name="connsiteY7" fmla="*/ 211228 h 332082"/>
              <a:gd name="connsiteX8" fmla="*/ 47441 w 335249"/>
              <a:gd name="connsiteY8" fmla="*/ 332082 h 332082"/>
              <a:gd name="connsiteX9" fmla="*/ 6326 w 335249"/>
              <a:gd name="connsiteY9" fmla="*/ 287805 h 332082"/>
              <a:gd name="connsiteX10" fmla="*/ 123610 w 335249"/>
              <a:gd name="connsiteY10" fmla="*/ 167886 h 332082"/>
              <a:gd name="connsiteX11" fmla="*/ 0 w 335249"/>
              <a:gd name="connsiteY11" fmla="*/ 44278 h 33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5249" h="332082">
                <a:moveTo>
                  <a:pt x="47441" y="0"/>
                </a:moveTo>
                <a:lnTo>
                  <a:pt x="168960" y="121517"/>
                </a:lnTo>
                <a:lnTo>
                  <a:pt x="287806" y="0"/>
                </a:lnTo>
                <a:lnTo>
                  <a:pt x="328921" y="47441"/>
                </a:lnTo>
                <a:lnTo>
                  <a:pt x="212556" y="165113"/>
                </a:lnTo>
                <a:lnTo>
                  <a:pt x="335249" y="287805"/>
                </a:lnTo>
                <a:lnTo>
                  <a:pt x="287808" y="332082"/>
                </a:lnTo>
                <a:lnTo>
                  <a:pt x="166953" y="211228"/>
                </a:lnTo>
                <a:lnTo>
                  <a:pt x="47441" y="332082"/>
                </a:lnTo>
                <a:lnTo>
                  <a:pt x="6326" y="287805"/>
                </a:lnTo>
                <a:lnTo>
                  <a:pt x="123610" y="167886"/>
                </a:lnTo>
                <a:lnTo>
                  <a:pt x="0" y="4427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6" name="Freeform 85"/>
          <p:cNvSpPr>
            <a:spLocks noChangeAspect="1"/>
          </p:cNvSpPr>
          <p:nvPr/>
        </p:nvSpPr>
        <p:spPr bwMode="black">
          <a:xfrm>
            <a:off x="9015573" y="716280"/>
            <a:ext cx="382687" cy="376358"/>
          </a:xfrm>
          <a:custGeom>
            <a:avLst/>
            <a:gdLst>
              <a:gd name="T0" fmla="*/ 71 w 121"/>
              <a:gd name="T1" fmla="*/ 119 h 119"/>
              <a:gd name="T2" fmla="*/ 50 w 121"/>
              <a:gd name="T3" fmla="*/ 119 h 119"/>
              <a:gd name="T4" fmla="*/ 50 w 121"/>
              <a:gd name="T5" fmla="*/ 71 h 119"/>
              <a:gd name="T6" fmla="*/ 0 w 121"/>
              <a:gd name="T7" fmla="*/ 71 h 119"/>
              <a:gd name="T8" fmla="*/ 0 w 121"/>
              <a:gd name="T9" fmla="*/ 49 h 119"/>
              <a:gd name="T10" fmla="*/ 50 w 121"/>
              <a:gd name="T11" fmla="*/ 49 h 119"/>
              <a:gd name="T12" fmla="*/ 50 w 121"/>
              <a:gd name="T13" fmla="*/ 0 h 119"/>
              <a:gd name="T14" fmla="*/ 71 w 121"/>
              <a:gd name="T15" fmla="*/ 0 h 119"/>
              <a:gd name="T16" fmla="*/ 71 w 121"/>
              <a:gd name="T17" fmla="*/ 49 h 119"/>
              <a:gd name="T18" fmla="*/ 121 w 121"/>
              <a:gd name="T19" fmla="*/ 49 h 119"/>
              <a:gd name="T20" fmla="*/ 121 w 121"/>
              <a:gd name="T21" fmla="*/ 71 h 119"/>
              <a:gd name="T22" fmla="*/ 71 w 121"/>
              <a:gd name="T23" fmla="*/ 71 h 119"/>
              <a:gd name="T24" fmla="*/ 71 w 121"/>
              <a:gd name="T25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1" h="119">
                <a:moveTo>
                  <a:pt x="71" y="119"/>
                </a:moveTo>
                <a:lnTo>
                  <a:pt x="50" y="119"/>
                </a:lnTo>
                <a:lnTo>
                  <a:pt x="50" y="71"/>
                </a:lnTo>
                <a:lnTo>
                  <a:pt x="0" y="71"/>
                </a:lnTo>
                <a:lnTo>
                  <a:pt x="0" y="49"/>
                </a:lnTo>
                <a:lnTo>
                  <a:pt x="50" y="49"/>
                </a:lnTo>
                <a:lnTo>
                  <a:pt x="50" y="0"/>
                </a:lnTo>
                <a:lnTo>
                  <a:pt x="71" y="0"/>
                </a:lnTo>
                <a:lnTo>
                  <a:pt x="71" y="49"/>
                </a:lnTo>
                <a:lnTo>
                  <a:pt x="121" y="49"/>
                </a:lnTo>
                <a:lnTo>
                  <a:pt x="121" y="71"/>
                </a:lnTo>
                <a:lnTo>
                  <a:pt x="71" y="71"/>
                </a:lnTo>
                <a:lnTo>
                  <a:pt x="71" y="1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7" name="Rectangle 86"/>
          <p:cNvSpPr>
            <a:spLocks noChangeAspect="1" noChangeArrowheads="1"/>
          </p:cNvSpPr>
          <p:nvPr/>
        </p:nvSpPr>
        <p:spPr bwMode="black">
          <a:xfrm>
            <a:off x="11259218" y="871728"/>
            <a:ext cx="338478" cy="65092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716418" y="1490472"/>
            <a:ext cx="597819" cy="4408899"/>
          </a:xfrm>
          <a:prstGeom prst="rect">
            <a:avLst/>
          </a:prstGeom>
          <a:noFill/>
          <a:ln>
            <a:noFill/>
          </a:ln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spc="430" dirty="0" smtClean="0"/>
              <a:t>8 7 6 5 4 3 2 1 0</a:t>
            </a:r>
          </a:p>
        </p:txBody>
      </p:sp>
      <p:sp>
        <p:nvSpPr>
          <p:cNvPr id="61" name="Title 16"/>
          <p:cNvSpPr>
            <a:spLocks noGrp="1"/>
          </p:cNvSpPr>
          <p:nvPr>
            <p:ph type="title"/>
          </p:nvPr>
        </p:nvSpPr>
        <p:spPr>
          <a:xfrm>
            <a:off x="274640" y="295274"/>
            <a:ext cx="5282286" cy="917575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5214915" cy="4678204"/>
          </a:xfrm>
        </p:spPr>
        <p:txBody>
          <a:bodyPr/>
          <a:lstStyle/>
          <a:p>
            <a:r>
              <a:rPr lang="en-US" dirty="0" smtClean="0"/>
              <a:t>One-dimensional grid world</a:t>
            </a:r>
          </a:p>
          <a:p>
            <a:pPr lvl="1"/>
            <a:r>
              <a:rPr lang="en-US" dirty="0" smtClean="0"/>
              <a:t>Nine states</a:t>
            </a:r>
          </a:p>
          <a:p>
            <a:pPr lvl="1"/>
            <a:r>
              <a:rPr lang="en-US" dirty="0" smtClean="0"/>
              <a:t>Circular</a:t>
            </a:r>
          </a:p>
          <a:p>
            <a:pPr lvl="1"/>
            <a:r>
              <a:rPr lang="en-US" dirty="0" smtClean="0"/>
              <a:t>3 is rewarded</a:t>
            </a:r>
          </a:p>
          <a:p>
            <a:pPr lvl="1"/>
            <a:r>
              <a:rPr lang="en-US" dirty="0" smtClean="0"/>
              <a:t>8 is punished</a:t>
            </a:r>
          </a:p>
          <a:p>
            <a:r>
              <a:rPr lang="en-US" dirty="0" smtClean="0"/>
              <a:t>Nine actions</a:t>
            </a:r>
            <a:endParaRPr lang="en-US" dirty="0"/>
          </a:p>
          <a:p>
            <a:pPr lvl="1"/>
            <a:r>
              <a:rPr lang="en-US" dirty="0" smtClean="0"/>
              <a:t>8 is no action</a:t>
            </a:r>
          </a:p>
          <a:p>
            <a:r>
              <a:rPr lang="en-US" dirty="0" smtClean="0"/>
              <a:t>Random jumps</a:t>
            </a:r>
          </a:p>
          <a:p>
            <a:pPr lvl="1"/>
            <a:r>
              <a:rPr lang="en-US" dirty="0" smtClean="0"/>
              <a:t>On 10% of time steps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106702"/>
              </p:ext>
            </p:extLst>
          </p:nvPr>
        </p:nvGraphicFramePr>
        <p:xfrm>
          <a:off x="7677820" y="1653645"/>
          <a:ext cx="3919878" cy="392435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5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5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5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5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5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5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3603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03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03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03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03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03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03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03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03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16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 bwMode="auto">
          <a:xfrm>
            <a:off x="5837237" y="7937"/>
            <a:ext cx="6599238" cy="6994525"/>
          </a:xfrm>
          <a:prstGeom prst="rect">
            <a:avLst/>
          </a:prstGeom>
          <a:solidFill>
            <a:schemeClr val="accent3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659472"/>
              </p:ext>
            </p:extLst>
          </p:nvPr>
        </p:nvGraphicFramePr>
        <p:xfrm>
          <a:off x="7677820" y="1653645"/>
          <a:ext cx="3919878" cy="392435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5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5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5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5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5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5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3603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03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03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03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03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03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03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03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03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7677818" y="677862"/>
            <a:ext cx="3962401" cy="457200"/>
            <a:chOff x="7970837" y="2278062"/>
            <a:chExt cx="3962401" cy="4572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7970837" y="2278062"/>
              <a:ext cx="3962401" cy="457200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 </a:t>
              </a: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8403336" y="2278062"/>
              <a:ext cx="0" cy="457200"/>
            </a:xfrm>
            <a:prstGeom prst="line">
              <a:avLst/>
            </a:prstGeom>
            <a:ln w="381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842248" y="2278062"/>
              <a:ext cx="0" cy="457200"/>
            </a:xfrm>
            <a:prstGeom prst="line">
              <a:avLst/>
            </a:prstGeom>
            <a:ln w="381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281160" y="2278062"/>
              <a:ext cx="0" cy="457200"/>
            </a:xfrm>
            <a:prstGeom prst="line">
              <a:avLst/>
            </a:prstGeom>
            <a:ln w="381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723437" y="2278062"/>
              <a:ext cx="0" cy="457200"/>
            </a:xfrm>
            <a:prstGeom prst="line">
              <a:avLst/>
            </a:prstGeom>
            <a:ln w="381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168128" y="2278062"/>
              <a:ext cx="0" cy="457200"/>
            </a:xfrm>
            <a:prstGeom prst="line">
              <a:avLst/>
            </a:prstGeom>
            <a:ln w="381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607040" y="2278062"/>
              <a:ext cx="0" cy="457200"/>
            </a:xfrm>
            <a:prstGeom prst="line">
              <a:avLst/>
            </a:prstGeom>
            <a:ln w="381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045952" y="2278062"/>
              <a:ext cx="0" cy="457200"/>
            </a:xfrm>
            <a:prstGeom prst="line">
              <a:avLst/>
            </a:prstGeom>
            <a:ln w="381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84864" y="2278062"/>
              <a:ext cx="0" cy="457200"/>
            </a:xfrm>
            <a:prstGeom prst="line">
              <a:avLst/>
            </a:prstGeom>
            <a:ln w="381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7601618" y="5577998"/>
            <a:ext cx="4162424" cy="738664"/>
          </a:xfrm>
          <a:prstGeom prst="rect">
            <a:avLst/>
          </a:prstGeom>
          <a:noFill/>
          <a:ln>
            <a:noFill/>
          </a:ln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spc="430" dirty="0" smtClean="0"/>
              <a:t>0 1 2 3 4 5 6 7 8</a:t>
            </a:r>
          </a:p>
        </p:txBody>
      </p:sp>
      <p:sp>
        <p:nvSpPr>
          <p:cNvPr id="52" name="Freeform 51"/>
          <p:cNvSpPr>
            <a:spLocks noChangeAspect="1"/>
          </p:cNvSpPr>
          <p:nvPr/>
        </p:nvSpPr>
        <p:spPr bwMode="black">
          <a:xfrm>
            <a:off x="7220618" y="4326319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4" name="Freeform 53"/>
          <p:cNvSpPr>
            <a:spLocks noChangeAspect="1"/>
          </p:cNvSpPr>
          <p:nvPr/>
        </p:nvSpPr>
        <p:spPr bwMode="black">
          <a:xfrm>
            <a:off x="6458618" y="4326319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" name="Freeform 54"/>
          <p:cNvSpPr>
            <a:spLocks noChangeAspect="1"/>
          </p:cNvSpPr>
          <p:nvPr/>
        </p:nvSpPr>
        <p:spPr bwMode="black">
          <a:xfrm>
            <a:off x="6839618" y="4326319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" name="Freeform 55"/>
          <p:cNvSpPr>
            <a:spLocks noChangeAspect="1"/>
          </p:cNvSpPr>
          <p:nvPr/>
        </p:nvSpPr>
        <p:spPr bwMode="black">
          <a:xfrm rot="10800000">
            <a:off x="7208837" y="2125663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7" name="Freeform 56"/>
          <p:cNvSpPr>
            <a:spLocks noChangeAspect="1"/>
          </p:cNvSpPr>
          <p:nvPr/>
        </p:nvSpPr>
        <p:spPr bwMode="black">
          <a:xfrm rot="10800000">
            <a:off x="6065837" y="2125663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8" name="Freeform 57"/>
          <p:cNvSpPr>
            <a:spLocks noChangeAspect="1"/>
          </p:cNvSpPr>
          <p:nvPr/>
        </p:nvSpPr>
        <p:spPr bwMode="black">
          <a:xfrm rot="10800000">
            <a:off x="6446837" y="2125663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" name="Freeform 58"/>
          <p:cNvSpPr>
            <a:spLocks noChangeAspect="1"/>
          </p:cNvSpPr>
          <p:nvPr/>
        </p:nvSpPr>
        <p:spPr bwMode="black">
          <a:xfrm rot="10800000">
            <a:off x="6827837" y="2126843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6458618" y="2548128"/>
            <a:ext cx="1176316" cy="304800"/>
            <a:chOff x="6751637" y="1439863"/>
            <a:chExt cx="1176316" cy="304800"/>
          </a:xfrm>
        </p:grpSpPr>
        <p:sp>
          <p:nvSpPr>
            <p:cNvPr id="60" name="Freeform 59"/>
            <p:cNvSpPr>
              <a:spLocks noChangeAspect="1"/>
            </p:cNvSpPr>
            <p:nvPr/>
          </p:nvSpPr>
          <p:spPr bwMode="black">
            <a:xfrm rot="10800000">
              <a:off x="7513637" y="1439863"/>
              <a:ext cx="414316" cy="303620"/>
            </a:xfrm>
            <a:custGeom>
              <a:avLst/>
              <a:gdLst>
                <a:gd name="T0" fmla="*/ 86 w 131"/>
                <a:gd name="T1" fmla="*/ 35 h 96"/>
                <a:gd name="T2" fmla="*/ 48 w 131"/>
                <a:gd name="T3" fmla="*/ 0 h 96"/>
                <a:gd name="T4" fmla="*/ 79 w 131"/>
                <a:gd name="T5" fmla="*/ 0 h 96"/>
                <a:gd name="T6" fmla="*/ 131 w 131"/>
                <a:gd name="T7" fmla="*/ 48 h 96"/>
                <a:gd name="T8" fmla="*/ 79 w 131"/>
                <a:gd name="T9" fmla="*/ 96 h 96"/>
                <a:gd name="T10" fmla="*/ 48 w 131"/>
                <a:gd name="T11" fmla="*/ 96 h 96"/>
                <a:gd name="T12" fmla="*/ 86 w 131"/>
                <a:gd name="T13" fmla="*/ 60 h 96"/>
                <a:gd name="T14" fmla="*/ 0 w 131"/>
                <a:gd name="T15" fmla="*/ 60 h 96"/>
                <a:gd name="T16" fmla="*/ 0 w 131"/>
                <a:gd name="T17" fmla="*/ 35 h 96"/>
                <a:gd name="T18" fmla="*/ 86 w 131"/>
                <a:gd name="T19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96">
                  <a:moveTo>
                    <a:pt x="86" y="35"/>
                  </a:moveTo>
                  <a:lnTo>
                    <a:pt x="48" y="0"/>
                  </a:lnTo>
                  <a:lnTo>
                    <a:pt x="79" y="0"/>
                  </a:lnTo>
                  <a:lnTo>
                    <a:pt x="131" y="48"/>
                  </a:lnTo>
                  <a:lnTo>
                    <a:pt x="79" y="96"/>
                  </a:lnTo>
                  <a:lnTo>
                    <a:pt x="48" y="96"/>
                  </a:lnTo>
                  <a:lnTo>
                    <a:pt x="86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86" y="3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3278" tIns="46639" rIns="93278" bIns="4663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2" name="Freeform 61"/>
            <p:cNvSpPr>
              <a:spLocks noChangeAspect="1"/>
            </p:cNvSpPr>
            <p:nvPr/>
          </p:nvSpPr>
          <p:spPr bwMode="black">
            <a:xfrm rot="10800000">
              <a:off x="6751637" y="1439863"/>
              <a:ext cx="414316" cy="303620"/>
            </a:xfrm>
            <a:custGeom>
              <a:avLst/>
              <a:gdLst>
                <a:gd name="T0" fmla="*/ 86 w 131"/>
                <a:gd name="T1" fmla="*/ 35 h 96"/>
                <a:gd name="T2" fmla="*/ 48 w 131"/>
                <a:gd name="T3" fmla="*/ 0 h 96"/>
                <a:gd name="T4" fmla="*/ 79 w 131"/>
                <a:gd name="T5" fmla="*/ 0 h 96"/>
                <a:gd name="T6" fmla="*/ 131 w 131"/>
                <a:gd name="T7" fmla="*/ 48 h 96"/>
                <a:gd name="T8" fmla="*/ 79 w 131"/>
                <a:gd name="T9" fmla="*/ 96 h 96"/>
                <a:gd name="T10" fmla="*/ 48 w 131"/>
                <a:gd name="T11" fmla="*/ 96 h 96"/>
                <a:gd name="T12" fmla="*/ 86 w 131"/>
                <a:gd name="T13" fmla="*/ 60 h 96"/>
                <a:gd name="T14" fmla="*/ 0 w 131"/>
                <a:gd name="T15" fmla="*/ 60 h 96"/>
                <a:gd name="T16" fmla="*/ 0 w 131"/>
                <a:gd name="T17" fmla="*/ 35 h 96"/>
                <a:gd name="T18" fmla="*/ 86 w 131"/>
                <a:gd name="T19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96">
                  <a:moveTo>
                    <a:pt x="86" y="35"/>
                  </a:moveTo>
                  <a:lnTo>
                    <a:pt x="48" y="0"/>
                  </a:lnTo>
                  <a:lnTo>
                    <a:pt x="79" y="0"/>
                  </a:lnTo>
                  <a:lnTo>
                    <a:pt x="131" y="48"/>
                  </a:lnTo>
                  <a:lnTo>
                    <a:pt x="79" y="96"/>
                  </a:lnTo>
                  <a:lnTo>
                    <a:pt x="48" y="96"/>
                  </a:lnTo>
                  <a:lnTo>
                    <a:pt x="86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86" y="3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3278" tIns="46639" rIns="93278" bIns="4663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3" name="Freeform 62"/>
            <p:cNvSpPr>
              <a:spLocks noChangeAspect="1"/>
            </p:cNvSpPr>
            <p:nvPr/>
          </p:nvSpPr>
          <p:spPr bwMode="black">
            <a:xfrm rot="10800000">
              <a:off x="7132637" y="1441043"/>
              <a:ext cx="414316" cy="303620"/>
            </a:xfrm>
            <a:custGeom>
              <a:avLst/>
              <a:gdLst>
                <a:gd name="T0" fmla="*/ 86 w 131"/>
                <a:gd name="T1" fmla="*/ 35 h 96"/>
                <a:gd name="T2" fmla="*/ 48 w 131"/>
                <a:gd name="T3" fmla="*/ 0 h 96"/>
                <a:gd name="T4" fmla="*/ 79 w 131"/>
                <a:gd name="T5" fmla="*/ 0 h 96"/>
                <a:gd name="T6" fmla="*/ 131 w 131"/>
                <a:gd name="T7" fmla="*/ 48 h 96"/>
                <a:gd name="T8" fmla="*/ 79 w 131"/>
                <a:gd name="T9" fmla="*/ 96 h 96"/>
                <a:gd name="T10" fmla="*/ 48 w 131"/>
                <a:gd name="T11" fmla="*/ 96 h 96"/>
                <a:gd name="T12" fmla="*/ 86 w 131"/>
                <a:gd name="T13" fmla="*/ 60 h 96"/>
                <a:gd name="T14" fmla="*/ 0 w 131"/>
                <a:gd name="T15" fmla="*/ 60 h 96"/>
                <a:gd name="T16" fmla="*/ 0 w 131"/>
                <a:gd name="T17" fmla="*/ 35 h 96"/>
                <a:gd name="T18" fmla="*/ 86 w 131"/>
                <a:gd name="T19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96">
                  <a:moveTo>
                    <a:pt x="86" y="35"/>
                  </a:moveTo>
                  <a:lnTo>
                    <a:pt x="48" y="0"/>
                  </a:lnTo>
                  <a:lnTo>
                    <a:pt x="79" y="0"/>
                  </a:lnTo>
                  <a:lnTo>
                    <a:pt x="131" y="48"/>
                  </a:lnTo>
                  <a:lnTo>
                    <a:pt x="79" y="96"/>
                  </a:lnTo>
                  <a:lnTo>
                    <a:pt x="48" y="96"/>
                  </a:lnTo>
                  <a:lnTo>
                    <a:pt x="86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86" y="3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3278" tIns="46639" rIns="93278" bIns="4663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839618" y="2987040"/>
            <a:ext cx="795316" cy="304800"/>
            <a:chOff x="7132637" y="1897062"/>
            <a:chExt cx="795316" cy="304800"/>
          </a:xfrm>
        </p:grpSpPr>
        <p:sp>
          <p:nvSpPr>
            <p:cNvPr id="64" name="Freeform 63"/>
            <p:cNvSpPr>
              <a:spLocks noChangeAspect="1"/>
            </p:cNvSpPr>
            <p:nvPr/>
          </p:nvSpPr>
          <p:spPr bwMode="black">
            <a:xfrm rot="10800000">
              <a:off x="7513637" y="1897062"/>
              <a:ext cx="414316" cy="303620"/>
            </a:xfrm>
            <a:custGeom>
              <a:avLst/>
              <a:gdLst>
                <a:gd name="T0" fmla="*/ 86 w 131"/>
                <a:gd name="T1" fmla="*/ 35 h 96"/>
                <a:gd name="T2" fmla="*/ 48 w 131"/>
                <a:gd name="T3" fmla="*/ 0 h 96"/>
                <a:gd name="T4" fmla="*/ 79 w 131"/>
                <a:gd name="T5" fmla="*/ 0 h 96"/>
                <a:gd name="T6" fmla="*/ 131 w 131"/>
                <a:gd name="T7" fmla="*/ 48 h 96"/>
                <a:gd name="T8" fmla="*/ 79 w 131"/>
                <a:gd name="T9" fmla="*/ 96 h 96"/>
                <a:gd name="T10" fmla="*/ 48 w 131"/>
                <a:gd name="T11" fmla="*/ 96 h 96"/>
                <a:gd name="T12" fmla="*/ 86 w 131"/>
                <a:gd name="T13" fmla="*/ 60 h 96"/>
                <a:gd name="T14" fmla="*/ 0 w 131"/>
                <a:gd name="T15" fmla="*/ 60 h 96"/>
                <a:gd name="T16" fmla="*/ 0 w 131"/>
                <a:gd name="T17" fmla="*/ 35 h 96"/>
                <a:gd name="T18" fmla="*/ 86 w 131"/>
                <a:gd name="T19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96">
                  <a:moveTo>
                    <a:pt x="86" y="35"/>
                  </a:moveTo>
                  <a:lnTo>
                    <a:pt x="48" y="0"/>
                  </a:lnTo>
                  <a:lnTo>
                    <a:pt x="79" y="0"/>
                  </a:lnTo>
                  <a:lnTo>
                    <a:pt x="131" y="48"/>
                  </a:lnTo>
                  <a:lnTo>
                    <a:pt x="79" y="96"/>
                  </a:lnTo>
                  <a:lnTo>
                    <a:pt x="48" y="96"/>
                  </a:lnTo>
                  <a:lnTo>
                    <a:pt x="86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86" y="3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3278" tIns="46639" rIns="93278" bIns="4663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66"/>
            <p:cNvSpPr>
              <a:spLocks noChangeAspect="1"/>
            </p:cNvSpPr>
            <p:nvPr/>
          </p:nvSpPr>
          <p:spPr bwMode="black">
            <a:xfrm rot="10800000">
              <a:off x="7132637" y="1898242"/>
              <a:ext cx="414316" cy="303620"/>
            </a:xfrm>
            <a:custGeom>
              <a:avLst/>
              <a:gdLst>
                <a:gd name="T0" fmla="*/ 86 w 131"/>
                <a:gd name="T1" fmla="*/ 35 h 96"/>
                <a:gd name="T2" fmla="*/ 48 w 131"/>
                <a:gd name="T3" fmla="*/ 0 h 96"/>
                <a:gd name="T4" fmla="*/ 79 w 131"/>
                <a:gd name="T5" fmla="*/ 0 h 96"/>
                <a:gd name="T6" fmla="*/ 131 w 131"/>
                <a:gd name="T7" fmla="*/ 48 h 96"/>
                <a:gd name="T8" fmla="*/ 79 w 131"/>
                <a:gd name="T9" fmla="*/ 96 h 96"/>
                <a:gd name="T10" fmla="*/ 48 w 131"/>
                <a:gd name="T11" fmla="*/ 96 h 96"/>
                <a:gd name="T12" fmla="*/ 86 w 131"/>
                <a:gd name="T13" fmla="*/ 60 h 96"/>
                <a:gd name="T14" fmla="*/ 0 w 131"/>
                <a:gd name="T15" fmla="*/ 60 h 96"/>
                <a:gd name="T16" fmla="*/ 0 w 131"/>
                <a:gd name="T17" fmla="*/ 35 h 96"/>
                <a:gd name="T18" fmla="*/ 86 w 131"/>
                <a:gd name="T19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96">
                  <a:moveTo>
                    <a:pt x="86" y="35"/>
                  </a:moveTo>
                  <a:lnTo>
                    <a:pt x="48" y="0"/>
                  </a:lnTo>
                  <a:lnTo>
                    <a:pt x="79" y="0"/>
                  </a:lnTo>
                  <a:lnTo>
                    <a:pt x="131" y="48"/>
                  </a:lnTo>
                  <a:lnTo>
                    <a:pt x="79" y="96"/>
                  </a:lnTo>
                  <a:lnTo>
                    <a:pt x="48" y="96"/>
                  </a:lnTo>
                  <a:lnTo>
                    <a:pt x="86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86" y="3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3278" tIns="46639" rIns="93278" bIns="4663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68" name="Freeform 67"/>
          <p:cNvSpPr>
            <a:spLocks noChangeAspect="1"/>
          </p:cNvSpPr>
          <p:nvPr/>
        </p:nvSpPr>
        <p:spPr bwMode="black">
          <a:xfrm rot="10800000">
            <a:off x="7220618" y="3444240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" name="Freeform 71"/>
          <p:cNvSpPr>
            <a:spLocks noChangeAspect="1"/>
          </p:cNvSpPr>
          <p:nvPr/>
        </p:nvSpPr>
        <p:spPr bwMode="black">
          <a:xfrm>
            <a:off x="7220618" y="3878262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3" name="Freeform 72"/>
          <p:cNvSpPr>
            <a:spLocks noChangeAspect="1"/>
          </p:cNvSpPr>
          <p:nvPr/>
        </p:nvSpPr>
        <p:spPr bwMode="black">
          <a:xfrm>
            <a:off x="6077618" y="3878262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4" name="Freeform 73"/>
          <p:cNvSpPr>
            <a:spLocks noChangeAspect="1"/>
          </p:cNvSpPr>
          <p:nvPr/>
        </p:nvSpPr>
        <p:spPr bwMode="black">
          <a:xfrm>
            <a:off x="6458618" y="3878262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5" name="Freeform 74"/>
          <p:cNvSpPr>
            <a:spLocks noChangeAspect="1"/>
          </p:cNvSpPr>
          <p:nvPr/>
        </p:nvSpPr>
        <p:spPr bwMode="black">
          <a:xfrm>
            <a:off x="6839618" y="3879442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6" name="Freeform 75"/>
          <p:cNvSpPr>
            <a:spLocks noChangeAspect="1"/>
          </p:cNvSpPr>
          <p:nvPr/>
        </p:nvSpPr>
        <p:spPr bwMode="black">
          <a:xfrm>
            <a:off x="7220618" y="4760976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" name="Freeform 78"/>
          <p:cNvSpPr>
            <a:spLocks noChangeAspect="1"/>
          </p:cNvSpPr>
          <p:nvPr/>
        </p:nvSpPr>
        <p:spPr bwMode="black">
          <a:xfrm>
            <a:off x="6839618" y="4760976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0" name="Freeform 79"/>
          <p:cNvSpPr>
            <a:spLocks noChangeAspect="1"/>
          </p:cNvSpPr>
          <p:nvPr/>
        </p:nvSpPr>
        <p:spPr bwMode="black">
          <a:xfrm>
            <a:off x="7220618" y="5194999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5" name="Freeform 84"/>
          <p:cNvSpPr>
            <a:spLocks noChangeAspect="1"/>
          </p:cNvSpPr>
          <p:nvPr/>
        </p:nvSpPr>
        <p:spPr bwMode="black">
          <a:xfrm>
            <a:off x="7220618" y="1653641"/>
            <a:ext cx="335249" cy="332082"/>
          </a:xfrm>
          <a:custGeom>
            <a:avLst/>
            <a:gdLst>
              <a:gd name="connsiteX0" fmla="*/ 47441 w 335249"/>
              <a:gd name="connsiteY0" fmla="*/ 0 h 332082"/>
              <a:gd name="connsiteX1" fmla="*/ 168960 w 335249"/>
              <a:gd name="connsiteY1" fmla="*/ 121517 h 332082"/>
              <a:gd name="connsiteX2" fmla="*/ 287806 w 335249"/>
              <a:gd name="connsiteY2" fmla="*/ 0 h 332082"/>
              <a:gd name="connsiteX3" fmla="*/ 328921 w 335249"/>
              <a:gd name="connsiteY3" fmla="*/ 47441 h 332082"/>
              <a:gd name="connsiteX4" fmla="*/ 212556 w 335249"/>
              <a:gd name="connsiteY4" fmla="*/ 165113 h 332082"/>
              <a:gd name="connsiteX5" fmla="*/ 335249 w 335249"/>
              <a:gd name="connsiteY5" fmla="*/ 287805 h 332082"/>
              <a:gd name="connsiteX6" fmla="*/ 287808 w 335249"/>
              <a:gd name="connsiteY6" fmla="*/ 332082 h 332082"/>
              <a:gd name="connsiteX7" fmla="*/ 166953 w 335249"/>
              <a:gd name="connsiteY7" fmla="*/ 211228 h 332082"/>
              <a:gd name="connsiteX8" fmla="*/ 47441 w 335249"/>
              <a:gd name="connsiteY8" fmla="*/ 332082 h 332082"/>
              <a:gd name="connsiteX9" fmla="*/ 6326 w 335249"/>
              <a:gd name="connsiteY9" fmla="*/ 287805 h 332082"/>
              <a:gd name="connsiteX10" fmla="*/ 123610 w 335249"/>
              <a:gd name="connsiteY10" fmla="*/ 167886 h 332082"/>
              <a:gd name="connsiteX11" fmla="*/ 0 w 335249"/>
              <a:gd name="connsiteY11" fmla="*/ 44278 h 33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5249" h="332082">
                <a:moveTo>
                  <a:pt x="47441" y="0"/>
                </a:moveTo>
                <a:lnTo>
                  <a:pt x="168960" y="121517"/>
                </a:lnTo>
                <a:lnTo>
                  <a:pt x="287806" y="0"/>
                </a:lnTo>
                <a:lnTo>
                  <a:pt x="328921" y="47441"/>
                </a:lnTo>
                <a:lnTo>
                  <a:pt x="212556" y="165113"/>
                </a:lnTo>
                <a:lnTo>
                  <a:pt x="335249" y="287805"/>
                </a:lnTo>
                <a:lnTo>
                  <a:pt x="287808" y="332082"/>
                </a:lnTo>
                <a:lnTo>
                  <a:pt x="166953" y="211228"/>
                </a:lnTo>
                <a:lnTo>
                  <a:pt x="47441" y="332082"/>
                </a:lnTo>
                <a:lnTo>
                  <a:pt x="6326" y="287805"/>
                </a:lnTo>
                <a:lnTo>
                  <a:pt x="123610" y="167886"/>
                </a:lnTo>
                <a:lnTo>
                  <a:pt x="0" y="4427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6" name="Freeform 85"/>
          <p:cNvSpPr>
            <a:spLocks noChangeAspect="1"/>
          </p:cNvSpPr>
          <p:nvPr/>
        </p:nvSpPr>
        <p:spPr bwMode="black">
          <a:xfrm>
            <a:off x="9015573" y="716280"/>
            <a:ext cx="382687" cy="376358"/>
          </a:xfrm>
          <a:custGeom>
            <a:avLst/>
            <a:gdLst>
              <a:gd name="T0" fmla="*/ 71 w 121"/>
              <a:gd name="T1" fmla="*/ 119 h 119"/>
              <a:gd name="T2" fmla="*/ 50 w 121"/>
              <a:gd name="T3" fmla="*/ 119 h 119"/>
              <a:gd name="T4" fmla="*/ 50 w 121"/>
              <a:gd name="T5" fmla="*/ 71 h 119"/>
              <a:gd name="T6" fmla="*/ 0 w 121"/>
              <a:gd name="T7" fmla="*/ 71 h 119"/>
              <a:gd name="T8" fmla="*/ 0 w 121"/>
              <a:gd name="T9" fmla="*/ 49 h 119"/>
              <a:gd name="T10" fmla="*/ 50 w 121"/>
              <a:gd name="T11" fmla="*/ 49 h 119"/>
              <a:gd name="T12" fmla="*/ 50 w 121"/>
              <a:gd name="T13" fmla="*/ 0 h 119"/>
              <a:gd name="T14" fmla="*/ 71 w 121"/>
              <a:gd name="T15" fmla="*/ 0 h 119"/>
              <a:gd name="T16" fmla="*/ 71 w 121"/>
              <a:gd name="T17" fmla="*/ 49 h 119"/>
              <a:gd name="T18" fmla="*/ 121 w 121"/>
              <a:gd name="T19" fmla="*/ 49 h 119"/>
              <a:gd name="T20" fmla="*/ 121 w 121"/>
              <a:gd name="T21" fmla="*/ 71 h 119"/>
              <a:gd name="T22" fmla="*/ 71 w 121"/>
              <a:gd name="T23" fmla="*/ 71 h 119"/>
              <a:gd name="T24" fmla="*/ 71 w 121"/>
              <a:gd name="T25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1" h="119">
                <a:moveTo>
                  <a:pt x="71" y="119"/>
                </a:moveTo>
                <a:lnTo>
                  <a:pt x="50" y="119"/>
                </a:lnTo>
                <a:lnTo>
                  <a:pt x="50" y="71"/>
                </a:lnTo>
                <a:lnTo>
                  <a:pt x="0" y="71"/>
                </a:lnTo>
                <a:lnTo>
                  <a:pt x="0" y="49"/>
                </a:lnTo>
                <a:lnTo>
                  <a:pt x="50" y="49"/>
                </a:lnTo>
                <a:lnTo>
                  <a:pt x="50" y="0"/>
                </a:lnTo>
                <a:lnTo>
                  <a:pt x="71" y="0"/>
                </a:lnTo>
                <a:lnTo>
                  <a:pt x="71" y="49"/>
                </a:lnTo>
                <a:lnTo>
                  <a:pt x="121" y="49"/>
                </a:lnTo>
                <a:lnTo>
                  <a:pt x="121" y="71"/>
                </a:lnTo>
                <a:lnTo>
                  <a:pt x="71" y="71"/>
                </a:lnTo>
                <a:lnTo>
                  <a:pt x="71" y="1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7" name="Rectangle 86"/>
          <p:cNvSpPr>
            <a:spLocks noChangeAspect="1" noChangeArrowheads="1"/>
          </p:cNvSpPr>
          <p:nvPr/>
        </p:nvSpPr>
        <p:spPr bwMode="black">
          <a:xfrm>
            <a:off x="11259218" y="871728"/>
            <a:ext cx="338478" cy="65092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716418" y="1490472"/>
            <a:ext cx="597819" cy="4408899"/>
          </a:xfrm>
          <a:prstGeom prst="rect">
            <a:avLst/>
          </a:prstGeom>
          <a:noFill/>
          <a:ln>
            <a:noFill/>
          </a:ln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spc="430" dirty="0" smtClean="0"/>
              <a:t>8 7 6 5 4 3 2 1 0</a:t>
            </a:r>
          </a:p>
        </p:txBody>
      </p:sp>
      <p:sp>
        <p:nvSpPr>
          <p:cNvPr id="61" name="Title 16"/>
          <p:cNvSpPr>
            <a:spLocks noGrp="1"/>
          </p:cNvSpPr>
          <p:nvPr>
            <p:ph type="title"/>
          </p:nvPr>
        </p:nvSpPr>
        <p:spPr>
          <a:xfrm>
            <a:off x="274640" y="295274"/>
            <a:ext cx="5282286" cy="917575"/>
          </a:xfrm>
        </p:spPr>
        <p:txBody>
          <a:bodyPr/>
          <a:lstStyle/>
          <a:p>
            <a:r>
              <a:rPr lang="en-US" dirty="0" smtClean="0"/>
              <a:t>Update reward</a:t>
            </a:r>
            <a:endParaRPr lang="en-US" dirty="0"/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5455296" cy="4924425"/>
          </a:xfrm>
        </p:spPr>
        <p:txBody>
          <a:bodyPr/>
          <a:lstStyle/>
          <a:p>
            <a:r>
              <a:rPr lang="en-US" dirty="0"/>
              <a:t>For </a:t>
            </a:r>
            <a:r>
              <a:rPr lang="en-US" dirty="0" smtClean="0"/>
              <a:t>each feature-action </a:t>
            </a:r>
            <a:r>
              <a:rPr lang="en-US" dirty="0"/>
              <a:t>pair, </a:t>
            </a:r>
            <a:r>
              <a:rPr lang="en-US" dirty="0" smtClean="0"/>
              <a:t>step the </a:t>
            </a:r>
            <a:r>
              <a:rPr lang="en-US" dirty="0"/>
              <a:t>old estimate </a:t>
            </a:r>
            <a:r>
              <a:rPr lang="en-US" dirty="0" smtClean="0"/>
              <a:t>toward </a:t>
            </a:r>
            <a:r>
              <a:rPr lang="en-US" dirty="0"/>
              <a:t>the observed value.</a:t>
            </a:r>
          </a:p>
          <a:p>
            <a:pPr lvl="1"/>
            <a:r>
              <a:rPr lang="en-US" dirty="0" smtClean="0"/>
              <a:t>Step estimates only a </a:t>
            </a:r>
            <a:r>
              <a:rPr lang="en-US" dirty="0"/>
              <a:t>fraction of the way.</a:t>
            </a:r>
          </a:p>
          <a:p>
            <a:pPr lvl="1"/>
            <a:r>
              <a:rPr lang="en-US" dirty="0" smtClean="0"/>
              <a:t>Leave </a:t>
            </a:r>
            <a:r>
              <a:rPr lang="en-US" dirty="0"/>
              <a:t>other feature-action pairs </a:t>
            </a:r>
            <a:r>
              <a:rPr lang="en-US" dirty="0" smtClean="0"/>
              <a:t>unchanged</a:t>
            </a:r>
            <a:r>
              <a:rPr lang="en-US" dirty="0"/>
              <a:t>.</a:t>
            </a:r>
          </a:p>
          <a:p>
            <a:r>
              <a:rPr lang="en-US" dirty="0" smtClean="0"/>
              <a:t>Algorithm is incremental.</a:t>
            </a:r>
            <a:endParaRPr lang="en-US" dirty="0"/>
          </a:p>
          <a:p>
            <a:pPr lvl="1"/>
            <a:r>
              <a:rPr lang="en-US" dirty="0"/>
              <a:t>For steps of 1/10 it converges to within 1% of steady state after 42 iterations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9" name="Freeform 68"/>
          <p:cNvSpPr>
            <a:spLocks noChangeAspect="1" noEditPoints="1"/>
          </p:cNvSpPr>
          <p:nvPr/>
        </p:nvSpPr>
        <p:spPr bwMode="black">
          <a:xfrm>
            <a:off x="9952988" y="698441"/>
            <a:ext cx="256179" cy="417476"/>
          </a:xfrm>
          <a:custGeom>
            <a:avLst/>
            <a:gdLst>
              <a:gd name="T0" fmla="*/ 42 w 49"/>
              <a:gd name="T1" fmla="*/ 7 h 80"/>
              <a:gd name="T2" fmla="*/ 25 w 49"/>
              <a:gd name="T3" fmla="*/ 0 h 80"/>
              <a:gd name="T4" fmla="*/ 8 w 49"/>
              <a:gd name="T5" fmla="*/ 7 h 80"/>
              <a:gd name="T6" fmla="*/ 0 w 49"/>
              <a:gd name="T7" fmla="*/ 24 h 80"/>
              <a:gd name="T8" fmla="*/ 4 w 49"/>
              <a:gd name="T9" fmla="*/ 39 h 80"/>
              <a:gd name="T10" fmla="*/ 16 w 49"/>
              <a:gd name="T11" fmla="*/ 55 h 80"/>
              <a:gd name="T12" fmla="*/ 23 w 49"/>
              <a:gd name="T13" fmla="*/ 80 h 80"/>
              <a:gd name="T14" fmla="*/ 27 w 49"/>
              <a:gd name="T15" fmla="*/ 80 h 80"/>
              <a:gd name="T16" fmla="*/ 37 w 49"/>
              <a:gd name="T17" fmla="*/ 49 h 80"/>
              <a:gd name="T18" fmla="*/ 45 w 49"/>
              <a:gd name="T19" fmla="*/ 39 h 80"/>
              <a:gd name="T20" fmla="*/ 49 w 49"/>
              <a:gd name="T21" fmla="*/ 24 h 80"/>
              <a:gd name="T22" fmla="*/ 42 w 49"/>
              <a:gd name="T23" fmla="*/ 7 h 80"/>
              <a:gd name="T24" fmla="*/ 25 w 49"/>
              <a:gd name="T25" fmla="*/ 37 h 80"/>
              <a:gd name="T26" fmla="*/ 13 w 49"/>
              <a:gd name="T27" fmla="*/ 25 h 80"/>
              <a:gd name="T28" fmla="*/ 25 w 49"/>
              <a:gd name="T29" fmla="*/ 14 h 80"/>
              <a:gd name="T30" fmla="*/ 36 w 49"/>
              <a:gd name="T31" fmla="*/ 25 h 80"/>
              <a:gd name="T32" fmla="*/ 25 w 49"/>
              <a:gd name="T33" fmla="*/ 3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9" h="80">
                <a:moveTo>
                  <a:pt x="42" y="7"/>
                </a:moveTo>
                <a:cubicBezTo>
                  <a:pt x="37" y="3"/>
                  <a:pt x="31" y="0"/>
                  <a:pt x="25" y="0"/>
                </a:cubicBezTo>
                <a:cubicBezTo>
                  <a:pt x="18" y="0"/>
                  <a:pt x="12" y="3"/>
                  <a:pt x="8" y="7"/>
                </a:cubicBezTo>
                <a:cubicBezTo>
                  <a:pt x="3" y="12"/>
                  <a:pt x="0" y="18"/>
                  <a:pt x="0" y="24"/>
                </a:cubicBezTo>
                <a:cubicBezTo>
                  <a:pt x="0" y="30"/>
                  <a:pt x="2" y="35"/>
                  <a:pt x="4" y="39"/>
                </a:cubicBezTo>
                <a:cubicBezTo>
                  <a:pt x="8" y="45"/>
                  <a:pt x="12" y="49"/>
                  <a:pt x="16" y="55"/>
                </a:cubicBezTo>
                <a:cubicBezTo>
                  <a:pt x="20" y="61"/>
                  <a:pt x="23" y="68"/>
                  <a:pt x="23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64"/>
                  <a:pt x="32" y="56"/>
                  <a:pt x="37" y="49"/>
                </a:cubicBezTo>
                <a:cubicBezTo>
                  <a:pt x="40" y="46"/>
                  <a:pt x="43" y="43"/>
                  <a:pt x="45" y="39"/>
                </a:cubicBezTo>
                <a:cubicBezTo>
                  <a:pt x="48" y="35"/>
                  <a:pt x="49" y="30"/>
                  <a:pt x="49" y="24"/>
                </a:cubicBezTo>
                <a:cubicBezTo>
                  <a:pt x="49" y="18"/>
                  <a:pt x="46" y="12"/>
                  <a:pt x="42" y="7"/>
                </a:cubicBezTo>
                <a:close/>
                <a:moveTo>
                  <a:pt x="25" y="37"/>
                </a:moveTo>
                <a:cubicBezTo>
                  <a:pt x="18" y="37"/>
                  <a:pt x="13" y="31"/>
                  <a:pt x="13" y="25"/>
                </a:cubicBezTo>
                <a:cubicBezTo>
                  <a:pt x="13" y="19"/>
                  <a:pt x="18" y="14"/>
                  <a:pt x="25" y="14"/>
                </a:cubicBezTo>
                <a:cubicBezTo>
                  <a:pt x="31" y="14"/>
                  <a:pt x="36" y="19"/>
                  <a:pt x="36" y="25"/>
                </a:cubicBezTo>
                <a:cubicBezTo>
                  <a:pt x="36" y="31"/>
                  <a:pt x="31" y="37"/>
                  <a:pt x="25" y="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" name="Freeform 70"/>
          <p:cNvSpPr>
            <a:spLocks noChangeAspect="1"/>
          </p:cNvSpPr>
          <p:nvPr/>
        </p:nvSpPr>
        <p:spPr bwMode="black">
          <a:xfrm rot="10800000">
            <a:off x="9232921" y="754062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0" name="Freeform 69"/>
          <p:cNvSpPr>
            <a:spLocks noChangeAspect="1"/>
          </p:cNvSpPr>
          <p:nvPr/>
        </p:nvSpPr>
        <p:spPr bwMode="black">
          <a:xfrm rot="10800000">
            <a:off x="9611344" y="754062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675437" y="2942685"/>
            <a:ext cx="4933679" cy="434658"/>
          </a:xfrm>
          <a:prstGeom prst="rect">
            <a:avLst/>
          </a:prstGeom>
          <a:noFill/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9844734" y="677863"/>
            <a:ext cx="454913" cy="4900136"/>
          </a:xfrm>
          <a:prstGeom prst="rect">
            <a:avLst/>
          </a:prstGeom>
          <a:noFill/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82" name="Freeform 81"/>
          <p:cNvSpPr>
            <a:spLocks noChangeAspect="1"/>
          </p:cNvSpPr>
          <p:nvPr/>
        </p:nvSpPr>
        <p:spPr bwMode="black">
          <a:xfrm>
            <a:off x="9889733" y="2980172"/>
            <a:ext cx="382687" cy="376358"/>
          </a:xfrm>
          <a:custGeom>
            <a:avLst/>
            <a:gdLst>
              <a:gd name="T0" fmla="*/ 71 w 121"/>
              <a:gd name="T1" fmla="*/ 119 h 119"/>
              <a:gd name="T2" fmla="*/ 50 w 121"/>
              <a:gd name="T3" fmla="*/ 119 h 119"/>
              <a:gd name="T4" fmla="*/ 50 w 121"/>
              <a:gd name="T5" fmla="*/ 71 h 119"/>
              <a:gd name="T6" fmla="*/ 0 w 121"/>
              <a:gd name="T7" fmla="*/ 71 h 119"/>
              <a:gd name="T8" fmla="*/ 0 w 121"/>
              <a:gd name="T9" fmla="*/ 49 h 119"/>
              <a:gd name="T10" fmla="*/ 50 w 121"/>
              <a:gd name="T11" fmla="*/ 49 h 119"/>
              <a:gd name="T12" fmla="*/ 50 w 121"/>
              <a:gd name="T13" fmla="*/ 0 h 119"/>
              <a:gd name="T14" fmla="*/ 71 w 121"/>
              <a:gd name="T15" fmla="*/ 0 h 119"/>
              <a:gd name="T16" fmla="*/ 71 w 121"/>
              <a:gd name="T17" fmla="*/ 49 h 119"/>
              <a:gd name="T18" fmla="*/ 121 w 121"/>
              <a:gd name="T19" fmla="*/ 49 h 119"/>
              <a:gd name="T20" fmla="*/ 121 w 121"/>
              <a:gd name="T21" fmla="*/ 71 h 119"/>
              <a:gd name="T22" fmla="*/ 71 w 121"/>
              <a:gd name="T23" fmla="*/ 71 h 119"/>
              <a:gd name="T24" fmla="*/ 71 w 121"/>
              <a:gd name="T25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1" h="119">
                <a:moveTo>
                  <a:pt x="71" y="119"/>
                </a:moveTo>
                <a:lnTo>
                  <a:pt x="50" y="119"/>
                </a:lnTo>
                <a:lnTo>
                  <a:pt x="50" y="71"/>
                </a:lnTo>
                <a:lnTo>
                  <a:pt x="0" y="71"/>
                </a:lnTo>
                <a:lnTo>
                  <a:pt x="0" y="49"/>
                </a:lnTo>
                <a:lnTo>
                  <a:pt x="50" y="49"/>
                </a:lnTo>
                <a:lnTo>
                  <a:pt x="50" y="0"/>
                </a:lnTo>
                <a:lnTo>
                  <a:pt x="71" y="0"/>
                </a:lnTo>
                <a:lnTo>
                  <a:pt x="71" y="49"/>
                </a:lnTo>
                <a:lnTo>
                  <a:pt x="121" y="49"/>
                </a:lnTo>
                <a:lnTo>
                  <a:pt x="121" y="71"/>
                </a:lnTo>
                <a:lnTo>
                  <a:pt x="71" y="71"/>
                </a:lnTo>
                <a:lnTo>
                  <a:pt x="71" y="1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5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0" grpId="0" animBg="1"/>
      <p:bldP spid="4" grpId="0" animBg="1"/>
      <p:bldP spid="81" grpId="0" animBg="1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reward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343478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Q_indices</a:t>
            </a:r>
            <a:r>
              <a:rPr lang="en-US" dirty="0" smtClean="0"/>
              <a:t> </a:t>
            </a:r>
            <a:r>
              <a:rPr lang="en-US" dirty="0"/>
              <a:t>= state * </a:t>
            </a:r>
            <a:r>
              <a:rPr lang="en-US" dirty="0" err="1"/>
              <a:t>action.T</a:t>
            </a:r>
            <a:r>
              <a:rPr lang="en-US" dirty="0"/>
              <a:t>  </a:t>
            </a:r>
          </a:p>
          <a:p>
            <a:r>
              <a:rPr lang="en-US" dirty="0" err="1" smtClean="0"/>
              <a:t>delta_return</a:t>
            </a:r>
            <a:r>
              <a:rPr lang="en-US" dirty="0" smtClean="0"/>
              <a:t> = return – </a:t>
            </a:r>
            <a:r>
              <a:rPr lang="en-US" dirty="0" err="1" smtClean="0"/>
              <a:t>expected_return</a:t>
            </a:r>
            <a:endParaRPr lang="en-US" dirty="0" smtClean="0"/>
          </a:p>
          <a:p>
            <a:r>
              <a:rPr lang="en-US" dirty="0"/>
              <a:t>rate = 1./10</a:t>
            </a:r>
          </a:p>
          <a:p>
            <a:endParaRPr lang="en-US" dirty="0"/>
          </a:p>
          <a:p>
            <a:r>
              <a:rPr lang="en-US" dirty="0" smtClean="0"/>
              <a:t>Q </a:t>
            </a:r>
            <a:r>
              <a:rPr lang="en-US" dirty="0"/>
              <a:t>+= </a:t>
            </a:r>
            <a:r>
              <a:rPr lang="en-US" dirty="0" err="1" smtClean="0"/>
              <a:t>Q_indices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err="1" smtClean="0"/>
              <a:t>delta_return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smtClean="0"/>
              <a:t>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 bwMode="auto">
          <a:xfrm>
            <a:off x="5837237" y="7937"/>
            <a:ext cx="6599238" cy="6994525"/>
          </a:xfrm>
          <a:prstGeom prst="rect">
            <a:avLst/>
          </a:prstGeom>
          <a:solidFill>
            <a:schemeClr val="accent3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3" t="9966" r="62128" b="69500"/>
          <a:stretch/>
        </p:blipFill>
        <p:spPr>
          <a:xfrm rot="16200000">
            <a:off x="7655648" y="1597351"/>
            <a:ext cx="3989659" cy="3979481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7677818" y="677862"/>
            <a:ext cx="3962401" cy="457200"/>
            <a:chOff x="7970837" y="2278062"/>
            <a:chExt cx="3962401" cy="4572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7970837" y="2278062"/>
              <a:ext cx="3962401" cy="457200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 </a:t>
              </a: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8403336" y="2278062"/>
              <a:ext cx="0" cy="457200"/>
            </a:xfrm>
            <a:prstGeom prst="line">
              <a:avLst/>
            </a:prstGeom>
            <a:ln w="381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842248" y="2278062"/>
              <a:ext cx="0" cy="457200"/>
            </a:xfrm>
            <a:prstGeom prst="line">
              <a:avLst/>
            </a:prstGeom>
            <a:ln w="381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281160" y="2278062"/>
              <a:ext cx="0" cy="457200"/>
            </a:xfrm>
            <a:prstGeom prst="line">
              <a:avLst/>
            </a:prstGeom>
            <a:ln w="381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723437" y="2278062"/>
              <a:ext cx="0" cy="457200"/>
            </a:xfrm>
            <a:prstGeom prst="line">
              <a:avLst/>
            </a:prstGeom>
            <a:ln w="381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168128" y="2278062"/>
              <a:ext cx="0" cy="457200"/>
            </a:xfrm>
            <a:prstGeom prst="line">
              <a:avLst/>
            </a:prstGeom>
            <a:ln w="381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607040" y="2278062"/>
              <a:ext cx="0" cy="457200"/>
            </a:xfrm>
            <a:prstGeom prst="line">
              <a:avLst/>
            </a:prstGeom>
            <a:ln w="381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045952" y="2278062"/>
              <a:ext cx="0" cy="457200"/>
            </a:xfrm>
            <a:prstGeom prst="line">
              <a:avLst/>
            </a:prstGeom>
            <a:ln w="381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84864" y="2278062"/>
              <a:ext cx="0" cy="457200"/>
            </a:xfrm>
            <a:prstGeom prst="line">
              <a:avLst/>
            </a:prstGeom>
            <a:ln w="381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7601618" y="5577998"/>
            <a:ext cx="4162424" cy="738664"/>
          </a:xfrm>
          <a:prstGeom prst="rect">
            <a:avLst/>
          </a:prstGeom>
          <a:noFill/>
          <a:ln>
            <a:noFill/>
          </a:ln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spc="430" dirty="0" smtClean="0"/>
              <a:t>0 1 2 3 4 5 6 7 8</a:t>
            </a:r>
          </a:p>
        </p:txBody>
      </p:sp>
      <p:sp>
        <p:nvSpPr>
          <p:cNvPr id="52" name="Freeform 51"/>
          <p:cNvSpPr>
            <a:spLocks noChangeAspect="1"/>
          </p:cNvSpPr>
          <p:nvPr/>
        </p:nvSpPr>
        <p:spPr bwMode="black">
          <a:xfrm>
            <a:off x="7220618" y="4326319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4" name="Freeform 53"/>
          <p:cNvSpPr>
            <a:spLocks noChangeAspect="1"/>
          </p:cNvSpPr>
          <p:nvPr/>
        </p:nvSpPr>
        <p:spPr bwMode="black">
          <a:xfrm>
            <a:off x="6458618" y="4326319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" name="Freeform 54"/>
          <p:cNvSpPr>
            <a:spLocks noChangeAspect="1"/>
          </p:cNvSpPr>
          <p:nvPr/>
        </p:nvSpPr>
        <p:spPr bwMode="black">
          <a:xfrm>
            <a:off x="6839618" y="4326319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" name="Freeform 55"/>
          <p:cNvSpPr>
            <a:spLocks noChangeAspect="1"/>
          </p:cNvSpPr>
          <p:nvPr/>
        </p:nvSpPr>
        <p:spPr bwMode="black">
          <a:xfrm rot="10800000">
            <a:off x="7208837" y="2125663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7" name="Freeform 56"/>
          <p:cNvSpPr>
            <a:spLocks noChangeAspect="1"/>
          </p:cNvSpPr>
          <p:nvPr/>
        </p:nvSpPr>
        <p:spPr bwMode="black">
          <a:xfrm rot="10800000">
            <a:off x="6065837" y="2125663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8" name="Freeform 57"/>
          <p:cNvSpPr>
            <a:spLocks noChangeAspect="1"/>
          </p:cNvSpPr>
          <p:nvPr/>
        </p:nvSpPr>
        <p:spPr bwMode="black">
          <a:xfrm rot="10800000">
            <a:off x="6446837" y="2125663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" name="Freeform 58"/>
          <p:cNvSpPr>
            <a:spLocks noChangeAspect="1"/>
          </p:cNvSpPr>
          <p:nvPr/>
        </p:nvSpPr>
        <p:spPr bwMode="black">
          <a:xfrm rot="10800000">
            <a:off x="6827837" y="2126843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6458618" y="2548128"/>
            <a:ext cx="1176316" cy="304800"/>
            <a:chOff x="6751637" y="1439863"/>
            <a:chExt cx="1176316" cy="304800"/>
          </a:xfrm>
        </p:grpSpPr>
        <p:sp>
          <p:nvSpPr>
            <p:cNvPr id="60" name="Freeform 59"/>
            <p:cNvSpPr>
              <a:spLocks noChangeAspect="1"/>
            </p:cNvSpPr>
            <p:nvPr/>
          </p:nvSpPr>
          <p:spPr bwMode="black">
            <a:xfrm rot="10800000">
              <a:off x="7513637" y="1439863"/>
              <a:ext cx="414316" cy="303620"/>
            </a:xfrm>
            <a:custGeom>
              <a:avLst/>
              <a:gdLst>
                <a:gd name="T0" fmla="*/ 86 w 131"/>
                <a:gd name="T1" fmla="*/ 35 h 96"/>
                <a:gd name="T2" fmla="*/ 48 w 131"/>
                <a:gd name="T3" fmla="*/ 0 h 96"/>
                <a:gd name="T4" fmla="*/ 79 w 131"/>
                <a:gd name="T5" fmla="*/ 0 h 96"/>
                <a:gd name="T6" fmla="*/ 131 w 131"/>
                <a:gd name="T7" fmla="*/ 48 h 96"/>
                <a:gd name="T8" fmla="*/ 79 w 131"/>
                <a:gd name="T9" fmla="*/ 96 h 96"/>
                <a:gd name="T10" fmla="*/ 48 w 131"/>
                <a:gd name="T11" fmla="*/ 96 h 96"/>
                <a:gd name="T12" fmla="*/ 86 w 131"/>
                <a:gd name="T13" fmla="*/ 60 h 96"/>
                <a:gd name="T14" fmla="*/ 0 w 131"/>
                <a:gd name="T15" fmla="*/ 60 h 96"/>
                <a:gd name="T16" fmla="*/ 0 w 131"/>
                <a:gd name="T17" fmla="*/ 35 h 96"/>
                <a:gd name="T18" fmla="*/ 86 w 131"/>
                <a:gd name="T19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96">
                  <a:moveTo>
                    <a:pt x="86" y="35"/>
                  </a:moveTo>
                  <a:lnTo>
                    <a:pt x="48" y="0"/>
                  </a:lnTo>
                  <a:lnTo>
                    <a:pt x="79" y="0"/>
                  </a:lnTo>
                  <a:lnTo>
                    <a:pt x="131" y="48"/>
                  </a:lnTo>
                  <a:lnTo>
                    <a:pt x="79" y="96"/>
                  </a:lnTo>
                  <a:lnTo>
                    <a:pt x="48" y="96"/>
                  </a:lnTo>
                  <a:lnTo>
                    <a:pt x="86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86" y="3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3278" tIns="46639" rIns="93278" bIns="4663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2" name="Freeform 61"/>
            <p:cNvSpPr>
              <a:spLocks noChangeAspect="1"/>
            </p:cNvSpPr>
            <p:nvPr/>
          </p:nvSpPr>
          <p:spPr bwMode="black">
            <a:xfrm rot="10800000">
              <a:off x="6751637" y="1439863"/>
              <a:ext cx="414316" cy="303620"/>
            </a:xfrm>
            <a:custGeom>
              <a:avLst/>
              <a:gdLst>
                <a:gd name="T0" fmla="*/ 86 w 131"/>
                <a:gd name="T1" fmla="*/ 35 h 96"/>
                <a:gd name="T2" fmla="*/ 48 w 131"/>
                <a:gd name="T3" fmla="*/ 0 h 96"/>
                <a:gd name="T4" fmla="*/ 79 w 131"/>
                <a:gd name="T5" fmla="*/ 0 h 96"/>
                <a:gd name="T6" fmla="*/ 131 w 131"/>
                <a:gd name="T7" fmla="*/ 48 h 96"/>
                <a:gd name="T8" fmla="*/ 79 w 131"/>
                <a:gd name="T9" fmla="*/ 96 h 96"/>
                <a:gd name="T10" fmla="*/ 48 w 131"/>
                <a:gd name="T11" fmla="*/ 96 h 96"/>
                <a:gd name="T12" fmla="*/ 86 w 131"/>
                <a:gd name="T13" fmla="*/ 60 h 96"/>
                <a:gd name="T14" fmla="*/ 0 w 131"/>
                <a:gd name="T15" fmla="*/ 60 h 96"/>
                <a:gd name="T16" fmla="*/ 0 w 131"/>
                <a:gd name="T17" fmla="*/ 35 h 96"/>
                <a:gd name="T18" fmla="*/ 86 w 131"/>
                <a:gd name="T19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96">
                  <a:moveTo>
                    <a:pt x="86" y="35"/>
                  </a:moveTo>
                  <a:lnTo>
                    <a:pt x="48" y="0"/>
                  </a:lnTo>
                  <a:lnTo>
                    <a:pt x="79" y="0"/>
                  </a:lnTo>
                  <a:lnTo>
                    <a:pt x="131" y="48"/>
                  </a:lnTo>
                  <a:lnTo>
                    <a:pt x="79" y="96"/>
                  </a:lnTo>
                  <a:lnTo>
                    <a:pt x="48" y="96"/>
                  </a:lnTo>
                  <a:lnTo>
                    <a:pt x="86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86" y="3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3278" tIns="46639" rIns="93278" bIns="4663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3" name="Freeform 62"/>
            <p:cNvSpPr>
              <a:spLocks noChangeAspect="1"/>
            </p:cNvSpPr>
            <p:nvPr/>
          </p:nvSpPr>
          <p:spPr bwMode="black">
            <a:xfrm rot="10800000">
              <a:off x="7132637" y="1441043"/>
              <a:ext cx="414316" cy="303620"/>
            </a:xfrm>
            <a:custGeom>
              <a:avLst/>
              <a:gdLst>
                <a:gd name="T0" fmla="*/ 86 w 131"/>
                <a:gd name="T1" fmla="*/ 35 h 96"/>
                <a:gd name="T2" fmla="*/ 48 w 131"/>
                <a:gd name="T3" fmla="*/ 0 h 96"/>
                <a:gd name="T4" fmla="*/ 79 w 131"/>
                <a:gd name="T5" fmla="*/ 0 h 96"/>
                <a:gd name="T6" fmla="*/ 131 w 131"/>
                <a:gd name="T7" fmla="*/ 48 h 96"/>
                <a:gd name="T8" fmla="*/ 79 w 131"/>
                <a:gd name="T9" fmla="*/ 96 h 96"/>
                <a:gd name="T10" fmla="*/ 48 w 131"/>
                <a:gd name="T11" fmla="*/ 96 h 96"/>
                <a:gd name="T12" fmla="*/ 86 w 131"/>
                <a:gd name="T13" fmla="*/ 60 h 96"/>
                <a:gd name="T14" fmla="*/ 0 w 131"/>
                <a:gd name="T15" fmla="*/ 60 h 96"/>
                <a:gd name="T16" fmla="*/ 0 w 131"/>
                <a:gd name="T17" fmla="*/ 35 h 96"/>
                <a:gd name="T18" fmla="*/ 86 w 131"/>
                <a:gd name="T19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96">
                  <a:moveTo>
                    <a:pt x="86" y="35"/>
                  </a:moveTo>
                  <a:lnTo>
                    <a:pt x="48" y="0"/>
                  </a:lnTo>
                  <a:lnTo>
                    <a:pt x="79" y="0"/>
                  </a:lnTo>
                  <a:lnTo>
                    <a:pt x="131" y="48"/>
                  </a:lnTo>
                  <a:lnTo>
                    <a:pt x="79" y="96"/>
                  </a:lnTo>
                  <a:lnTo>
                    <a:pt x="48" y="96"/>
                  </a:lnTo>
                  <a:lnTo>
                    <a:pt x="86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86" y="3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3278" tIns="46639" rIns="93278" bIns="4663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839618" y="2987040"/>
            <a:ext cx="795316" cy="304800"/>
            <a:chOff x="7132637" y="1897062"/>
            <a:chExt cx="795316" cy="304800"/>
          </a:xfrm>
        </p:grpSpPr>
        <p:sp>
          <p:nvSpPr>
            <p:cNvPr id="64" name="Freeform 63"/>
            <p:cNvSpPr>
              <a:spLocks noChangeAspect="1"/>
            </p:cNvSpPr>
            <p:nvPr/>
          </p:nvSpPr>
          <p:spPr bwMode="black">
            <a:xfrm rot="10800000">
              <a:off x="7513637" y="1897062"/>
              <a:ext cx="414316" cy="303620"/>
            </a:xfrm>
            <a:custGeom>
              <a:avLst/>
              <a:gdLst>
                <a:gd name="T0" fmla="*/ 86 w 131"/>
                <a:gd name="T1" fmla="*/ 35 h 96"/>
                <a:gd name="T2" fmla="*/ 48 w 131"/>
                <a:gd name="T3" fmla="*/ 0 h 96"/>
                <a:gd name="T4" fmla="*/ 79 w 131"/>
                <a:gd name="T5" fmla="*/ 0 h 96"/>
                <a:gd name="T6" fmla="*/ 131 w 131"/>
                <a:gd name="T7" fmla="*/ 48 h 96"/>
                <a:gd name="T8" fmla="*/ 79 w 131"/>
                <a:gd name="T9" fmla="*/ 96 h 96"/>
                <a:gd name="T10" fmla="*/ 48 w 131"/>
                <a:gd name="T11" fmla="*/ 96 h 96"/>
                <a:gd name="T12" fmla="*/ 86 w 131"/>
                <a:gd name="T13" fmla="*/ 60 h 96"/>
                <a:gd name="T14" fmla="*/ 0 w 131"/>
                <a:gd name="T15" fmla="*/ 60 h 96"/>
                <a:gd name="T16" fmla="*/ 0 w 131"/>
                <a:gd name="T17" fmla="*/ 35 h 96"/>
                <a:gd name="T18" fmla="*/ 86 w 131"/>
                <a:gd name="T19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96">
                  <a:moveTo>
                    <a:pt x="86" y="35"/>
                  </a:moveTo>
                  <a:lnTo>
                    <a:pt x="48" y="0"/>
                  </a:lnTo>
                  <a:lnTo>
                    <a:pt x="79" y="0"/>
                  </a:lnTo>
                  <a:lnTo>
                    <a:pt x="131" y="48"/>
                  </a:lnTo>
                  <a:lnTo>
                    <a:pt x="79" y="96"/>
                  </a:lnTo>
                  <a:lnTo>
                    <a:pt x="48" y="96"/>
                  </a:lnTo>
                  <a:lnTo>
                    <a:pt x="86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86" y="3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3278" tIns="46639" rIns="93278" bIns="4663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66"/>
            <p:cNvSpPr>
              <a:spLocks noChangeAspect="1"/>
            </p:cNvSpPr>
            <p:nvPr/>
          </p:nvSpPr>
          <p:spPr bwMode="black">
            <a:xfrm rot="10800000">
              <a:off x="7132637" y="1898242"/>
              <a:ext cx="414316" cy="303620"/>
            </a:xfrm>
            <a:custGeom>
              <a:avLst/>
              <a:gdLst>
                <a:gd name="T0" fmla="*/ 86 w 131"/>
                <a:gd name="T1" fmla="*/ 35 h 96"/>
                <a:gd name="T2" fmla="*/ 48 w 131"/>
                <a:gd name="T3" fmla="*/ 0 h 96"/>
                <a:gd name="T4" fmla="*/ 79 w 131"/>
                <a:gd name="T5" fmla="*/ 0 h 96"/>
                <a:gd name="T6" fmla="*/ 131 w 131"/>
                <a:gd name="T7" fmla="*/ 48 h 96"/>
                <a:gd name="T8" fmla="*/ 79 w 131"/>
                <a:gd name="T9" fmla="*/ 96 h 96"/>
                <a:gd name="T10" fmla="*/ 48 w 131"/>
                <a:gd name="T11" fmla="*/ 96 h 96"/>
                <a:gd name="T12" fmla="*/ 86 w 131"/>
                <a:gd name="T13" fmla="*/ 60 h 96"/>
                <a:gd name="T14" fmla="*/ 0 w 131"/>
                <a:gd name="T15" fmla="*/ 60 h 96"/>
                <a:gd name="T16" fmla="*/ 0 w 131"/>
                <a:gd name="T17" fmla="*/ 35 h 96"/>
                <a:gd name="T18" fmla="*/ 86 w 131"/>
                <a:gd name="T19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96">
                  <a:moveTo>
                    <a:pt x="86" y="35"/>
                  </a:moveTo>
                  <a:lnTo>
                    <a:pt x="48" y="0"/>
                  </a:lnTo>
                  <a:lnTo>
                    <a:pt x="79" y="0"/>
                  </a:lnTo>
                  <a:lnTo>
                    <a:pt x="131" y="48"/>
                  </a:lnTo>
                  <a:lnTo>
                    <a:pt x="79" y="96"/>
                  </a:lnTo>
                  <a:lnTo>
                    <a:pt x="48" y="96"/>
                  </a:lnTo>
                  <a:lnTo>
                    <a:pt x="86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86" y="3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3278" tIns="46639" rIns="93278" bIns="4663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68" name="Freeform 67"/>
          <p:cNvSpPr>
            <a:spLocks noChangeAspect="1"/>
          </p:cNvSpPr>
          <p:nvPr/>
        </p:nvSpPr>
        <p:spPr bwMode="black">
          <a:xfrm rot="10800000">
            <a:off x="7220618" y="3444240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" name="Freeform 71"/>
          <p:cNvSpPr>
            <a:spLocks noChangeAspect="1"/>
          </p:cNvSpPr>
          <p:nvPr/>
        </p:nvSpPr>
        <p:spPr bwMode="black">
          <a:xfrm>
            <a:off x="7220618" y="3878262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3" name="Freeform 72"/>
          <p:cNvSpPr>
            <a:spLocks noChangeAspect="1"/>
          </p:cNvSpPr>
          <p:nvPr/>
        </p:nvSpPr>
        <p:spPr bwMode="black">
          <a:xfrm>
            <a:off x="6077618" y="3878262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4" name="Freeform 73"/>
          <p:cNvSpPr>
            <a:spLocks noChangeAspect="1"/>
          </p:cNvSpPr>
          <p:nvPr/>
        </p:nvSpPr>
        <p:spPr bwMode="black">
          <a:xfrm>
            <a:off x="6458618" y="3878262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5" name="Freeform 74"/>
          <p:cNvSpPr>
            <a:spLocks noChangeAspect="1"/>
          </p:cNvSpPr>
          <p:nvPr/>
        </p:nvSpPr>
        <p:spPr bwMode="black">
          <a:xfrm>
            <a:off x="6839618" y="3879442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6" name="Freeform 75"/>
          <p:cNvSpPr>
            <a:spLocks noChangeAspect="1"/>
          </p:cNvSpPr>
          <p:nvPr/>
        </p:nvSpPr>
        <p:spPr bwMode="black">
          <a:xfrm>
            <a:off x="7220618" y="4760976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" name="Freeform 78"/>
          <p:cNvSpPr>
            <a:spLocks noChangeAspect="1"/>
          </p:cNvSpPr>
          <p:nvPr/>
        </p:nvSpPr>
        <p:spPr bwMode="black">
          <a:xfrm>
            <a:off x="6839618" y="4760976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0" name="Freeform 79"/>
          <p:cNvSpPr>
            <a:spLocks noChangeAspect="1"/>
          </p:cNvSpPr>
          <p:nvPr/>
        </p:nvSpPr>
        <p:spPr bwMode="black">
          <a:xfrm>
            <a:off x="7220618" y="5194999"/>
            <a:ext cx="414316" cy="303620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5" name="Freeform 84"/>
          <p:cNvSpPr>
            <a:spLocks noChangeAspect="1"/>
          </p:cNvSpPr>
          <p:nvPr/>
        </p:nvSpPr>
        <p:spPr bwMode="black">
          <a:xfrm>
            <a:off x="7220618" y="1653641"/>
            <a:ext cx="335249" cy="332082"/>
          </a:xfrm>
          <a:custGeom>
            <a:avLst/>
            <a:gdLst>
              <a:gd name="connsiteX0" fmla="*/ 47441 w 335249"/>
              <a:gd name="connsiteY0" fmla="*/ 0 h 332082"/>
              <a:gd name="connsiteX1" fmla="*/ 168960 w 335249"/>
              <a:gd name="connsiteY1" fmla="*/ 121517 h 332082"/>
              <a:gd name="connsiteX2" fmla="*/ 287806 w 335249"/>
              <a:gd name="connsiteY2" fmla="*/ 0 h 332082"/>
              <a:gd name="connsiteX3" fmla="*/ 328921 w 335249"/>
              <a:gd name="connsiteY3" fmla="*/ 47441 h 332082"/>
              <a:gd name="connsiteX4" fmla="*/ 212556 w 335249"/>
              <a:gd name="connsiteY4" fmla="*/ 165113 h 332082"/>
              <a:gd name="connsiteX5" fmla="*/ 335249 w 335249"/>
              <a:gd name="connsiteY5" fmla="*/ 287805 h 332082"/>
              <a:gd name="connsiteX6" fmla="*/ 287808 w 335249"/>
              <a:gd name="connsiteY6" fmla="*/ 332082 h 332082"/>
              <a:gd name="connsiteX7" fmla="*/ 166953 w 335249"/>
              <a:gd name="connsiteY7" fmla="*/ 211228 h 332082"/>
              <a:gd name="connsiteX8" fmla="*/ 47441 w 335249"/>
              <a:gd name="connsiteY8" fmla="*/ 332082 h 332082"/>
              <a:gd name="connsiteX9" fmla="*/ 6326 w 335249"/>
              <a:gd name="connsiteY9" fmla="*/ 287805 h 332082"/>
              <a:gd name="connsiteX10" fmla="*/ 123610 w 335249"/>
              <a:gd name="connsiteY10" fmla="*/ 167886 h 332082"/>
              <a:gd name="connsiteX11" fmla="*/ 0 w 335249"/>
              <a:gd name="connsiteY11" fmla="*/ 44278 h 33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5249" h="332082">
                <a:moveTo>
                  <a:pt x="47441" y="0"/>
                </a:moveTo>
                <a:lnTo>
                  <a:pt x="168960" y="121517"/>
                </a:lnTo>
                <a:lnTo>
                  <a:pt x="287806" y="0"/>
                </a:lnTo>
                <a:lnTo>
                  <a:pt x="328921" y="47441"/>
                </a:lnTo>
                <a:lnTo>
                  <a:pt x="212556" y="165113"/>
                </a:lnTo>
                <a:lnTo>
                  <a:pt x="335249" y="287805"/>
                </a:lnTo>
                <a:lnTo>
                  <a:pt x="287808" y="332082"/>
                </a:lnTo>
                <a:lnTo>
                  <a:pt x="166953" y="211228"/>
                </a:lnTo>
                <a:lnTo>
                  <a:pt x="47441" y="332082"/>
                </a:lnTo>
                <a:lnTo>
                  <a:pt x="6326" y="287805"/>
                </a:lnTo>
                <a:lnTo>
                  <a:pt x="123610" y="167886"/>
                </a:lnTo>
                <a:lnTo>
                  <a:pt x="0" y="4427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6" name="Freeform 85"/>
          <p:cNvSpPr>
            <a:spLocks noChangeAspect="1"/>
          </p:cNvSpPr>
          <p:nvPr/>
        </p:nvSpPr>
        <p:spPr bwMode="black">
          <a:xfrm>
            <a:off x="9015573" y="716280"/>
            <a:ext cx="382687" cy="376358"/>
          </a:xfrm>
          <a:custGeom>
            <a:avLst/>
            <a:gdLst>
              <a:gd name="T0" fmla="*/ 71 w 121"/>
              <a:gd name="T1" fmla="*/ 119 h 119"/>
              <a:gd name="T2" fmla="*/ 50 w 121"/>
              <a:gd name="T3" fmla="*/ 119 h 119"/>
              <a:gd name="T4" fmla="*/ 50 w 121"/>
              <a:gd name="T5" fmla="*/ 71 h 119"/>
              <a:gd name="T6" fmla="*/ 0 w 121"/>
              <a:gd name="T7" fmla="*/ 71 h 119"/>
              <a:gd name="T8" fmla="*/ 0 w 121"/>
              <a:gd name="T9" fmla="*/ 49 h 119"/>
              <a:gd name="T10" fmla="*/ 50 w 121"/>
              <a:gd name="T11" fmla="*/ 49 h 119"/>
              <a:gd name="T12" fmla="*/ 50 w 121"/>
              <a:gd name="T13" fmla="*/ 0 h 119"/>
              <a:gd name="T14" fmla="*/ 71 w 121"/>
              <a:gd name="T15" fmla="*/ 0 h 119"/>
              <a:gd name="T16" fmla="*/ 71 w 121"/>
              <a:gd name="T17" fmla="*/ 49 h 119"/>
              <a:gd name="T18" fmla="*/ 121 w 121"/>
              <a:gd name="T19" fmla="*/ 49 h 119"/>
              <a:gd name="T20" fmla="*/ 121 w 121"/>
              <a:gd name="T21" fmla="*/ 71 h 119"/>
              <a:gd name="T22" fmla="*/ 71 w 121"/>
              <a:gd name="T23" fmla="*/ 71 h 119"/>
              <a:gd name="T24" fmla="*/ 71 w 121"/>
              <a:gd name="T25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1" h="119">
                <a:moveTo>
                  <a:pt x="71" y="119"/>
                </a:moveTo>
                <a:lnTo>
                  <a:pt x="50" y="119"/>
                </a:lnTo>
                <a:lnTo>
                  <a:pt x="50" y="71"/>
                </a:lnTo>
                <a:lnTo>
                  <a:pt x="0" y="71"/>
                </a:lnTo>
                <a:lnTo>
                  <a:pt x="0" y="49"/>
                </a:lnTo>
                <a:lnTo>
                  <a:pt x="50" y="49"/>
                </a:lnTo>
                <a:lnTo>
                  <a:pt x="50" y="0"/>
                </a:lnTo>
                <a:lnTo>
                  <a:pt x="71" y="0"/>
                </a:lnTo>
                <a:lnTo>
                  <a:pt x="71" y="49"/>
                </a:lnTo>
                <a:lnTo>
                  <a:pt x="121" y="49"/>
                </a:lnTo>
                <a:lnTo>
                  <a:pt x="121" y="71"/>
                </a:lnTo>
                <a:lnTo>
                  <a:pt x="71" y="71"/>
                </a:lnTo>
                <a:lnTo>
                  <a:pt x="71" y="1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7" name="Rectangle 86"/>
          <p:cNvSpPr>
            <a:spLocks noChangeAspect="1" noChangeArrowheads="1"/>
          </p:cNvSpPr>
          <p:nvPr/>
        </p:nvSpPr>
        <p:spPr bwMode="black">
          <a:xfrm>
            <a:off x="11259218" y="871728"/>
            <a:ext cx="338478" cy="65092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716418" y="1490472"/>
            <a:ext cx="597819" cy="4408899"/>
          </a:xfrm>
          <a:prstGeom prst="rect">
            <a:avLst/>
          </a:prstGeom>
          <a:noFill/>
          <a:ln>
            <a:noFill/>
          </a:ln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spc="430" dirty="0" smtClean="0"/>
              <a:t>8 7 6 5 4 3 2 1 0</a:t>
            </a:r>
          </a:p>
        </p:txBody>
      </p:sp>
      <p:sp>
        <p:nvSpPr>
          <p:cNvPr id="61" name="Title 16"/>
          <p:cNvSpPr>
            <a:spLocks noGrp="1"/>
          </p:cNvSpPr>
          <p:nvPr>
            <p:ph type="title"/>
          </p:nvPr>
        </p:nvSpPr>
        <p:spPr>
          <a:xfrm>
            <a:off x="274640" y="295274"/>
            <a:ext cx="5282286" cy="917575"/>
          </a:xfrm>
        </p:spPr>
        <p:txBody>
          <a:bodyPr/>
          <a:lstStyle/>
          <a:p>
            <a:r>
              <a:rPr lang="en-US" dirty="0" smtClean="0"/>
              <a:t>Choose an action</a:t>
            </a:r>
            <a:endParaRPr lang="en-US" dirty="0"/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5214915" cy="3631763"/>
          </a:xfrm>
        </p:spPr>
        <p:txBody>
          <a:bodyPr/>
          <a:lstStyle/>
          <a:p>
            <a:r>
              <a:rPr lang="en-US" dirty="0"/>
              <a:t>Use active features to make a weighted average across </a:t>
            </a:r>
            <a:r>
              <a:rPr lang="en-US" dirty="0" smtClean="0"/>
              <a:t>actions.</a:t>
            </a:r>
            <a:endParaRPr lang="en-US" dirty="0"/>
          </a:p>
          <a:p>
            <a:r>
              <a:rPr lang="en-US" dirty="0"/>
              <a:t>Choose the action with the highest average </a:t>
            </a:r>
            <a:r>
              <a:rPr lang="en-US" dirty="0" smtClean="0"/>
              <a:t>reward </a:t>
            </a:r>
            <a:r>
              <a:rPr lang="en-US" dirty="0"/>
              <a:t>and </a:t>
            </a:r>
            <a:r>
              <a:rPr lang="en-US" dirty="0" smtClean="0"/>
              <a:t>curiosity.</a:t>
            </a:r>
            <a:endParaRPr lang="en-US" dirty="0"/>
          </a:p>
        </p:txBody>
      </p:sp>
      <p:sp>
        <p:nvSpPr>
          <p:cNvPr id="66" name="Freeform 65"/>
          <p:cNvSpPr>
            <a:spLocks noChangeAspect="1" noEditPoints="1"/>
          </p:cNvSpPr>
          <p:nvPr/>
        </p:nvSpPr>
        <p:spPr bwMode="black">
          <a:xfrm>
            <a:off x="7760343" y="694373"/>
            <a:ext cx="256179" cy="417476"/>
          </a:xfrm>
          <a:custGeom>
            <a:avLst/>
            <a:gdLst>
              <a:gd name="T0" fmla="*/ 42 w 49"/>
              <a:gd name="T1" fmla="*/ 7 h 80"/>
              <a:gd name="T2" fmla="*/ 25 w 49"/>
              <a:gd name="T3" fmla="*/ 0 h 80"/>
              <a:gd name="T4" fmla="*/ 8 w 49"/>
              <a:gd name="T5" fmla="*/ 7 h 80"/>
              <a:gd name="T6" fmla="*/ 0 w 49"/>
              <a:gd name="T7" fmla="*/ 24 h 80"/>
              <a:gd name="T8" fmla="*/ 4 w 49"/>
              <a:gd name="T9" fmla="*/ 39 h 80"/>
              <a:gd name="T10" fmla="*/ 16 w 49"/>
              <a:gd name="T11" fmla="*/ 55 h 80"/>
              <a:gd name="T12" fmla="*/ 23 w 49"/>
              <a:gd name="T13" fmla="*/ 80 h 80"/>
              <a:gd name="T14" fmla="*/ 27 w 49"/>
              <a:gd name="T15" fmla="*/ 80 h 80"/>
              <a:gd name="T16" fmla="*/ 37 w 49"/>
              <a:gd name="T17" fmla="*/ 49 h 80"/>
              <a:gd name="T18" fmla="*/ 45 w 49"/>
              <a:gd name="T19" fmla="*/ 39 h 80"/>
              <a:gd name="T20" fmla="*/ 49 w 49"/>
              <a:gd name="T21" fmla="*/ 24 h 80"/>
              <a:gd name="T22" fmla="*/ 42 w 49"/>
              <a:gd name="T23" fmla="*/ 7 h 80"/>
              <a:gd name="T24" fmla="*/ 25 w 49"/>
              <a:gd name="T25" fmla="*/ 37 h 80"/>
              <a:gd name="T26" fmla="*/ 13 w 49"/>
              <a:gd name="T27" fmla="*/ 25 h 80"/>
              <a:gd name="T28" fmla="*/ 25 w 49"/>
              <a:gd name="T29" fmla="*/ 14 h 80"/>
              <a:gd name="T30" fmla="*/ 36 w 49"/>
              <a:gd name="T31" fmla="*/ 25 h 80"/>
              <a:gd name="T32" fmla="*/ 25 w 49"/>
              <a:gd name="T33" fmla="*/ 3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9" h="80">
                <a:moveTo>
                  <a:pt x="42" y="7"/>
                </a:moveTo>
                <a:cubicBezTo>
                  <a:pt x="37" y="3"/>
                  <a:pt x="31" y="0"/>
                  <a:pt x="25" y="0"/>
                </a:cubicBezTo>
                <a:cubicBezTo>
                  <a:pt x="18" y="0"/>
                  <a:pt x="12" y="3"/>
                  <a:pt x="8" y="7"/>
                </a:cubicBezTo>
                <a:cubicBezTo>
                  <a:pt x="3" y="12"/>
                  <a:pt x="0" y="18"/>
                  <a:pt x="0" y="24"/>
                </a:cubicBezTo>
                <a:cubicBezTo>
                  <a:pt x="0" y="30"/>
                  <a:pt x="2" y="35"/>
                  <a:pt x="4" y="39"/>
                </a:cubicBezTo>
                <a:cubicBezTo>
                  <a:pt x="8" y="45"/>
                  <a:pt x="12" y="49"/>
                  <a:pt x="16" y="55"/>
                </a:cubicBezTo>
                <a:cubicBezTo>
                  <a:pt x="20" y="61"/>
                  <a:pt x="23" y="68"/>
                  <a:pt x="23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64"/>
                  <a:pt x="32" y="56"/>
                  <a:pt x="37" y="49"/>
                </a:cubicBezTo>
                <a:cubicBezTo>
                  <a:pt x="40" y="46"/>
                  <a:pt x="43" y="43"/>
                  <a:pt x="45" y="39"/>
                </a:cubicBezTo>
                <a:cubicBezTo>
                  <a:pt x="48" y="35"/>
                  <a:pt x="49" y="30"/>
                  <a:pt x="49" y="24"/>
                </a:cubicBezTo>
                <a:cubicBezTo>
                  <a:pt x="49" y="18"/>
                  <a:pt x="46" y="12"/>
                  <a:pt x="42" y="7"/>
                </a:cubicBezTo>
                <a:close/>
                <a:moveTo>
                  <a:pt x="25" y="37"/>
                </a:moveTo>
                <a:cubicBezTo>
                  <a:pt x="18" y="37"/>
                  <a:pt x="13" y="31"/>
                  <a:pt x="13" y="25"/>
                </a:cubicBezTo>
                <a:cubicBezTo>
                  <a:pt x="13" y="19"/>
                  <a:pt x="18" y="14"/>
                  <a:pt x="25" y="14"/>
                </a:cubicBezTo>
                <a:cubicBezTo>
                  <a:pt x="31" y="14"/>
                  <a:pt x="36" y="19"/>
                  <a:pt x="36" y="25"/>
                </a:cubicBezTo>
                <a:cubicBezTo>
                  <a:pt x="36" y="31"/>
                  <a:pt x="31" y="37"/>
                  <a:pt x="25" y="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7677818" y="677862"/>
            <a:ext cx="432499" cy="4900135"/>
          </a:xfrm>
          <a:prstGeom prst="rect">
            <a:avLst/>
          </a:prstGeom>
          <a:noFill/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127398" y="1592262"/>
            <a:ext cx="3512820" cy="3976595"/>
          </a:xfrm>
          <a:prstGeom prst="rect">
            <a:avLst/>
          </a:prstGeom>
          <a:solidFill>
            <a:srgbClr val="000000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6358644" y="4695283"/>
            <a:ext cx="1751673" cy="434657"/>
          </a:xfrm>
          <a:prstGeom prst="rect">
            <a:avLst/>
          </a:prstGeom>
          <a:noFill/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033466" y="755198"/>
            <a:ext cx="795316" cy="303620"/>
            <a:chOff x="7970837" y="754062"/>
            <a:chExt cx="795316" cy="303620"/>
          </a:xfrm>
          <a:solidFill>
            <a:schemeClr val="accent3"/>
          </a:solidFill>
        </p:grpSpPr>
        <p:sp>
          <p:nvSpPr>
            <p:cNvPr id="71" name="Freeform 70"/>
            <p:cNvSpPr>
              <a:spLocks noChangeAspect="1"/>
            </p:cNvSpPr>
            <p:nvPr/>
          </p:nvSpPr>
          <p:spPr bwMode="black">
            <a:xfrm>
              <a:off x="8351837" y="754062"/>
              <a:ext cx="414316" cy="303620"/>
            </a:xfrm>
            <a:custGeom>
              <a:avLst/>
              <a:gdLst>
                <a:gd name="T0" fmla="*/ 86 w 131"/>
                <a:gd name="T1" fmla="*/ 35 h 96"/>
                <a:gd name="T2" fmla="*/ 48 w 131"/>
                <a:gd name="T3" fmla="*/ 0 h 96"/>
                <a:gd name="T4" fmla="*/ 79 w 131"/>
                <a:gd name="T5" fmla="*/ 0 h 96"/>
                <a:gd name="T6" fmla="*/ 131 w 131"/>
                <a:gd name="T7" fmla="*/ 48 h 96"/>
                <a:gd name="T8" fmla="*/ 79 w 131"/>
                <a:gd name="T9" fmla="*/ 96 h 96"/>
                <a:gd name="T10" fmla="*/ 48 w 131"/>
                <a:gd name="T11" fmla="*/ 96 h 96"/>
                <a:gd name="T12" fmla="*/ 86 w 131"/>
                <a:gd name="T13" fmla="*/ 60 h 96"/>
                <a:gd name="T14" fmla="*/ 0 w 131"/>
                <a:gd name="T15" fmla="*/ 60 h 96"/>
                <a:gd name="T16" fmla="*/ 0 w 131"/>
                <a:gd name="T17" fmla="*/ 35 h 96"/>
                <a:gd name="T18" fmla="*/ 86 w 131"/>
                <a:gd name="T19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96">
                  <a:moveTo>
                    <a:pt x="86" y="35"/>
                  </a:moveTo>
                  <a:lnTo>
                    <a:pt x="48" y="0"/>
                  </a:lnTo>
                  <a:lnTo>
                    <a:pt x="79" y="0"/>
                  </a:lnTo>
                  <a:lnTo>
                    <a:pt x="131" y="48"/>
                  </a:lnTo>
                  <a:lnTo>
                    <a:pt x="79" y="96"/>
                  </a:lnTo>
                  <a:lnTo>
                    <a:pt x="48" y="96"/>
                  </a:lnTo>
                  <a:lnTo>
                    <a:pt x="86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86" y="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3278" tIns="46639" rIns="93278" bIns="4663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76"/>
            <p:cNvSpPr>
              <a:spLocks noChangeAspect="1"/>
            </p:cNvSpPr>
            <p:nvPr/>
          </p:nvSpPr>
          <p:spPr bwMode="black">
            <a:xfrm>
              <a:off x="7970837" y="754062"/>
              <a:ext cx="414316" cy="303620"/>
            </a:xfrm>
            <a:custGeom>
              <a:avLst/>
              <a:gdLst>
                <a:gd name="T0" fmla="*/ 86 w 131"/>
                <a:gd name="T1" fmla="*/ 35 h 96"/>
                <a:gd name="T2" fmla="*/ 48 w 131"/>
                <a:gd name="T3" fmla="*/ 0 h 96"/>
                <a:gd name="T4" fmla="*/ 79 w 131"/>
                <a:gd name="T5" fmla="*/ 0 h 96"/>
                <a:gd name="T6" fmla="*/ 131 w 131"/>
                <a:gd name="T7" fmla="*/ 48 h 96"/>
                <a:gd name="T8" fmla="*/ 79 w 131"/>
                <a:gd name="T9" fmla="*/ 96 h 96"/>
                <a:gd name="T10" fmla="*/ 48 w 131"/>
                <a:gd name="T11" fmla="*/ 96 h 96"/>
                <a:gd name="T12" fmla="*/ 86 w 131"/>
                <a:gd name="T13" fmla="*/ 60 h 96"/>
                <a:gd name="T14" fmla="*/ 0 w 131"/>
                <a:gd name="T15" fmla="*/ 60 h 96"/>
                <a:gd name="T16" fmla="*/ 0 w 131"/>
                <a:gd name="T17" fmla="*/ 35 h 96"/>
                <a:gd name="T18" fmla="*/ 86 w 131"/>
                <a:gd name="T19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96">
                  <a:moveTo>
                    <a:pt x="86" y="35"/>
                  </a:moveTo>
                  <a:lnTo>
                    <a:pt x="48" y="0"/>
                  </a:lnTo>
                  <a:lnTo>
                    <a:pt x="79" y="0"/>
                  </a:lnTo>
                  <a:lnTo>
                    <a:pt x="131" y="48"/>
                  </a:lnTo>
                  <a:lnTo>
                    <a:pt x="79" y="96"/>
                  </a:lnTo>
                  <a:lnTo>
                    <a:pt x="48" y="96"/>
                  </a:lnTo>
                  <a:lnTo>
                    <a:pt x="86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86" y="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3278" tIns="46639" rIns="93278" bIns="4663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253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9" grpId="0" animBg="1"/>
      <p:bldP spid="4" grpId="0" animBg="1"/>
      <p:bldP spid="70" grpId="0" animBg="1"/>
    </p:bldLst>
  </p:timing>
</p:sld>
</file>

<file path=ppt/theme/theme1.xml><?xml version="1.0" encoding="utf-8"?>
<a:theme xmlns:a="http://schemas.openxmlformats.org/drawingml/2006/main" name="5-30659_Machine_Learning_Data_Science_Conference_Spring_2015_Template">
  <a:themeElements>
    <a:clrScheme name="MachineLearning">
      <a:dk1>
        <a:srgbClr val="505050"/>
      </a:dk1>
      <a:lt1>
        <a:srgbClr val="FFFFFF"/>
      </a:lt1>
      <a:dk2>
        <a:srgbClr val="0072C6"/>
      </a:dk2>
      <a:lt2>
        <a:srgbClr val="D2D2D2"/>
      </a:lt2>
      <a:accent1>
        <a:srgbClr val="BA141A"/>
      </a:accent1>
      <a:accent2>
        <a:srgbClr val="0072C6"/>
      </a:accent2>
      <a:accent3>
        <a:srgbClr val="442359"/>
      </a:accent3>
      <a:accent4>
        <a:srgbClr val="002050"/>
      </a:accent4>
      <a:accent5>
        <a:srgbClr val="008272"/>
      </a:accent5>
      <a:accent6>
        <a:srgbClr val="DC3C00"/>
      </a:accent6>
      <a:hlink>
        <a:srgbClr val="002050"/>
      </a:hlink>
      <a:folHlink>
        <a:srgbClr val="00205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 w="3175"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chine_Learning_Data_Science_Conference_Spring_2015_Template.potx [Read-Only]" id="{3ACBD95B-5871-4807-9942-F9B30EE7E973}" vid="{02B9347D-616E-4010-9F6E-1B2523C48E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9a868b2ee15488883f623ae5237ecae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Conference Center</TermName>
          <TermId xmlns="http://schemas.microsoft.com/office/infopath/2007/PartnerControls">9ee5e79d-18a6-44c6-bfde-7021198eb4fc</TermId>
        </TermInfo>
      </Terms>
    </h9a868b2ee15488883f623ae5237ecae>
    <k62f7d35b80b40fb8c27985e50b34fcd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Machine Learning ＆ Data Science Conference</TermName>
          <TermId xmlns="http://schemas.microsoft.com/office/infopath/2007/PartnerControls">2f5995e3-1e3d-4c27-96d6-c6c80990926c</TermId>
        </TermInfo>
      </Terms>
    </k62f7d35b80b40fb8c27985e50b34fcd>
    <LikesCount xmlns="http://schemas.microsoft.com/sharepoint/v3" xsi:nil="true"/>
    <pfbfa50075a04958bd8757dc155d3e08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Redmond</TermName>
          <TermId xmlns="http://schemas.microsoft.com/office/infopath/2007/PartnerControls">c18f3657-b811-49ee-9b08-ce77b3e7702b</TermId>
        </TermInfo>
      </Terms>
    </pfbfa50075a04958bd8757dc155d3e08>
    <Presentation_x0020_Date xmlns="12a172fe-0250-434a-85cf-03b10810c5e5" xsi:nil="true"/>
    <o72fbe6ee5ae4131af0832c08ec51202 xmlns="12a172fe-0250-434a-85cf-03b10810c5e5">
      <Terms xmlns="http://schemas.microsoft.com/office/infopath/2007/PartnerControls"/>
    </o72fbe6ee5ae4131af0832c08ec51202>
    <Event_x0020_Start_x0020_Date xmlns="12a172fe-0250-434a-85cf-03b10810c5e5">2015-05-28T07:00:00+00:00</Event_x0020_Start_x0020_Date>
    <MS_x0020_Content_x0020_Owner xmlns="12a172fe-0250-434a-85cf-03b10810c5e5">
      <UserInfo>
        <DisplayName/>
        <AccountId xsi:nil="true"/>
        <AccountType/>
      </UserInfo>
    </MS_x0020_Content_x0020_Owner>
    <MS_x0020_Speaker xmlns="12a172fe-0250-434a-85cf-03b10810c5e5">
      <UserInfo>
        <DisplayName/>
        <AccountId xsi:nil="true"/>
        <AccountType/>
      </UserInfo>
    </MS_x0020_Speaker>
    <External_x0020_Speaker xmlns="12a172fe-0250-434a-85cf-03b10810c5e5" xsi:nil="true"/>
    <Session_x0020_Code xmlns="12a172fe-0250-434a-85cf-03b10810c5e5" xsi:nil="true"/>
    <le8386062bd54e24a95c83b32ccbdb34 xmlns="12a172fe-0250-434a-85cf-03b10810c5e5">
      <Terms xmlns="http://schemas.microsoft.com/office/infopath/2007/PartnerControls"/>
    </le8386062bd54e24a95c83b32ccbdb34>
    <j4d4d959795b4220a289a041ed046605 xmlns="12a172fe-0250-434a-85cf-03b10810c5e5">
      <Terms xmlns="http://schemas.microsoft.com/office/infopath/2007/PartnerControls"/>
    </j4d4d959795b4220a289a041ed046605>
    <Event_x0020_End_x0020_Date xmlns="12a172fe-0250-434a-85cf-03b10810c5e5">2015-05-29T07:00:00+00:00</Event_x0020_End_x0020_Date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Machine Learning ＆ Data Science Conference</TermName>
          <TermId xmlns="http://schemas.microsoft.com/office/infopath/2007/PartnerControls">ac1bab9b-78f3-4577-9e01-a43173827233</TermId>
        </TermInfo>
      </Terms>
    </TaxKeywordTaxHTField>
    <TaxCatchAll xmlns="230e9df3-be65-4c73-a93b-d1236ebd677e">
      <Value>6</Value>
      <Value>221</Value>
      <Value>23</Value>
      <Value>224</Value>
    </TaxCatchAll>
    <eb9cf3a3af7b473faa5c9c98148a90a4 xmlns="12a172fe-0250-434a-85cf-03b10810c5e5">
      <Terms xmlns="http://schemas.microsoft.com/office/infopath/2007/PartnerControls"/>
    </eb9cf3a3af7b473faa5c9c98148a90a4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46EBBE4F454C2C47A5E89CD935B1FC7800E83BCD34BAE21044A0567CF64FDFDE54" ma:contentTypeVersion="6" ma:contentTypeDescription="Create a new document." ma:contentTypeScope="" ma:versionID="015d1fe3fc1665535cd1c61b4c788a7e">
  <xsd:schema xmlns:xsd="http://www.w3.org/2001/XMLSchema" xmlns:xs="http://www.w3.org/2001/XMLSchema" xmlns:p="http://schemas.microsoft.com/office/2006/metadata/properties" xmlns:ns1="http://schemas.microsoft.com/sharepoint/v3" xmlns:ns2="12a172fe-0250-434a-85cf-03b10810c5e5" xmlns:ns3="230e9df3-be65-4c73-a93b-d1236ebd677e" targetNamespace="http://schemas.microsoft.com/office/2006/metadata/properties" ma:root="true" ma:fieldsID="4a08799ffe24ca16e93240db9a18dbb7" ns1:_="" ns2:_="" ns3:_="">
    <xsd:import namespace="http://schemas.microsoft.com/sharepoint/v3"/>
    <xsd:import namespace="12a172fe-0250-434a-85cf-03b10810c5e5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k62f7d35b80b40fb8c27985e50b34fcd" minOccurs="0"/>
                <xsd:element ref="ns3:TaxCatchAll" minOccurs="0"/>
                <xsd:element ref="ns3:TaxCatchAllLabel" minOccurs="0"/>
                <xsd:element ref="ns2:pfbfa50075a04958bd8757dc155d3e08" minOccurs="0"/>
                <xsd:element ref="ns2:h9a868b2ee15488883f623ae5237ecae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72fbe6ee5ae4131af0832c08ec51202" minOccurs="0"/>
                <xsd:element ref="ns2:eb9cf3a3af7b473faa5c9c98148a90a4" minOccurs="0"/>
                <xsd:element ref="ns2:Session_x0020_Code" minOccurs="0"/>
                <xsd:element ref="ns2:MS_x0020_Content_x0020_Owner" minOccurs="0"/>
                <xsd:element ref="ns2:le8386062bd54e24a95c83b32ccbdb34" minOccurs="0"/>
                <xsd:element ref="ns2:j4d4d959795b4220a289a041ed046605" minOccurs="0"/>
                <xsd:element ref="ns3:TaxKeywordTaxHTField" minOccurs="0"/>
                <xsd:element ref="ns1:AverageRating" minOccurs="0"/>
                <xsd:element ref="ns1:RatingCount" minOccurs="0"/>
                <xsd:element ref="ns1:LikesCount" minOccurs="0"/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3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4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5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172fe-0250-434a-85cf-03b10810c5e5" elementFormDefault="qualified">
    <xsd:import namespace="http://schemas.microsoft.com/office/2006/documentManagement/types"/>
    <xsd:import namespace="http://schemas.microsoft.com/office/infopath/2007/PartnerControls"/>
    <xsd:element name="k62f7d35b80b40fb8c27985e50b34fcd" ma:index="8" nillable="true" ma:taxonomy="true" ma:internalName="k62f7d35b80b40fb8c27985e50b34fcd" ma:taxonomyFieldName="Event_x0020_Name" ma:displayName="Event Name" ma:default="" ma:fieldId="{462f7d35-b80b-40fb-8c27-985e50b34fcd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pfbfa50075a04958bd8757dc155d3e08" ma:index="12" nillable="true" ma:taxonomy="true" ma:internalName="pfbfa50075a04958bd8757dc155d3e08" ma:taxonomyFieldName="Event_x0020_Location" ma:displayName="Event Location" ma:default="" ma:fieldId="{9fbfa500-75a0-4958-bd87-57dc155d3e08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9a868b2ee15488883f623ae5237ecae" ma:index="14" nillable="true" ma:taxonomy="true" ma:internalName="h9a868b2ee15488883f623ae5237ecae" ma:taxonomyFieldName="Event_x0020_Venue" ma:displayName="Event Venue" ma:default="" ma:fieldId="{19a868b2-ee15-4888-83f6-23ae5237ecae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72fbe6ee5ae4131af0832c08ec51202" ma:index="21" nillable="true" ma:taxonomy="true" ma:internalName="o72fbe6ee5ae4131af0832c08ec51202" ma:taxonomyFieldName="Product" ma:displayName="Product" ma:default="" ma:fieldId="{872fbe6e-e5ae-4131-af08-32c08ec51202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b9cf3a3af7b473faa5c9c98148a90a4" ma:index="23" nillable="true" ma:taxonomy="true" ma:internalName="eb9cf3a3af7b473faa5c9c98148a90a4" ma:taxonomyFieldName="Campaign" ma:displayName="Campaign" ma:default="" ma:fieldId="{eb9cf3a3-af7b-473f-aa5c-9c98148a90a4}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e8386062bd54e24a95c83b32ccbdb34" ma:index="27" nillable="true" ma:taxonomy="true" ma:internalName="le8386062bd54e24a95c83b32ccbdb34" ma:taxonomyFieldName="Track" ma:displayName="Track" ma:default="" ma:fieldId="{5e838606-2bd5-4e24-a95c-83b32ccbdb34}" ma:sspId="e385fb40-52d4-4fae-9c5b-3e8ff8a5878e" ma:termSetId="043e2b11-12ce-49cc-a347-2f73f2b7fe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4d4d959795b4220a289a041ed046605" ma:index="29" nillable="true" ma:taxonomy="true" ma:internalName="j4d4d959795b4220a289a041ed046605" ma:taxonomyFieldName="Audience1" ma:displayName="Audience" ma:default="" ma:fieldId="{34d4d959-795b-4220-a289-a041ed046605}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38" nillable="true" ma:displayName="Sharing Hint Hash" ma:internalName="SharingHintHash" ma:readOnly="true">
      <xsd:simpleType>
        <xsd:restriction base="dms:Text"/>
      </xsd:simpleType>
    </xsd:element>
    <xsd:element name="SharedWithDetails" ma:index="3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5b797c71-5459-41dc-9095-63a63c56aa91}" ma:internalName="TaxCatchAll" ma:showField="CatchAllData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b797c71-5459-41dc-9095-63a63c56aa91}" ma:internalName="TaxCatchAllLabel" ma:readOnly="true" ma:showField="CatchAllDataLabel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1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http://schemas.microsoft.com/office/2006/documentManagement/types"/>
    <ds:schemaRef ds:uri="http://www.w3.org/XML/1998/namespace"/>
    <ds:schemaRef ds:uri="http://schemas.microsoft.com/sharepoint/v3"/>
    <ds:schemaRef ds:uri="http://purl.org/dc/dcmitype/"/>
    <ds:schemaRef ds:uri="http://purl.org/dc/elements/1.1/"/>
    <ds:schemaRef ds:uri="230e9df3-be65-4c73-a93b-d1236ebd677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12a172fe-0250-434a-85cf-03b10810c5e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2F94FA6-FA40-4826-9A2C-95430517C4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2a172fe-0250-434a-85cf-03b10810c5e5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Machine_Learning_Data_Science_Conference_Spring_2015_Template</Template>
  <TotalTime>1934</TotalTime>
  <Words>794</Words>
  <Application>Microsoft Office PowerPoint</Application>
  <PresentationFormat>Custom</PresentationFormat>
  <Paragraphs>137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 Math</vt:lpstr>
      <vt:lpstr>Consolas</vt:lpstr>
      <vt:lpstr>Segoe UI</vt:lpstr>
      <vt:lpstr>Segoe UI Light</vt:lpstr>
      <vt:lpstr>Wingdings</vt:lpstr>
      <vt:lpstr>5-30659_Machine_Learning_Data_Science_Conference_Spring_2015_Template</vt:lpstr>
      <vt:lpstr>Closing the Loop:  A scalable ensemble reinforcement learning algorithm for the Internet of Things </vt:lpstr>
      <vt:lpstr>Applications and Markets</vt:lpstr>
      <vt:lpstr>Reinforcement Learning and IoT</vt:lpstr>
      <vt:lpstr>BECCA</vt:lpstr>
      <vt:lpstr>RL Algorithm</vt:lpstr>
      <vt:lpstr>Example</vt:lpstr>
      <vt:lpstr>Update reward</vt:lpstr>
      <vt:lpstr>Update reward</vt:lpstr>
      <vt:lpstr>Choose an action</vt:lpstr>
      <vt:lpstr>Choose an action</vt:lpstr>
      <vt:lpstr>Choose an action with curiosity</vt:lpstr>
      <vt:lpstr>Computation</vt:lpstr>
      <vt:lpstr>Demonstration  Rixel the Robot learns to chase a ball https://youtu.be/uU1_13c6umo</vt:lpstr>
      <vt:lpstr>Closing the Loop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Machine Learning &amp; Data Science Conference</dc:subject>
  <dc:creator>Brandon Rohrer</dc:creator>
  <cp:keywords>Machine Learning ＆ Data Science Conference</cp:keywords>
  <dc:description>Template: Mitchell Derrey, Silver Fox Productions
Formatting: 
Audience Type:</dc:description>
  <cp:lastModifiedBy>Viktor Tsykunov</cp:lastModifiedBy>
  <cp:revision>47</cp:revision>
  <dcterms:created xsi:type="dcterms:W3CDTF">2015-05-08T20:56:46Z</dcterms:created>
  <dcterms:modified xsi:type="dcterms:W3CDTF">2015-09-10T19:32:46Z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0x01010046EBBE4F454C2C47A5E89CD935B1FC7800E83BCD34BAE21044A0567CF64FDFDE54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6;#Microsoft Conference Center|9ee5e79d-18a6-44c6-bfde-7021198eb4fc</vt:lpwstr>
  </property>
  <property fmtid="{D5CDD505-2E9C-101B-9397-08002B2CF9AE}" pid="7" name="Track">
    <vt:lpwstr/>
  </property>
  <property fmtid="{D5CDD505-2E9C-101B-9397-08002B2CF9AE}" pid="8" name="Event Location">
    <vt:lpwstr>23;#Redmond|c18f3657-b811-49ee-9b08-ce77b3e7702b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221;#Machine Learning ＆ Data Science Conference|ac1bab9b-78f3-4577-9e01-a43173827233</vt:lpwstr>
  </property>
  <property fmtid="{D5CDD505-2E9C-101B-9397-08002B2CF9AE}" pid="12" name="Audience1">
    <vt:lpwstr/>
  </property>
  <property fmtid="{D5CDD505-2E9C-101B-9397-08002B2CF9AE}" pid="13" name="Event Name">
    <vt:lpwstr>224;#Machine Learning ＆ Data Science Conference|2f5995e3-1e3d-4c27-96d6-c6c80990926c</vt:lpwstr>
  </property>
</Properties>
</file>