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26"/>
  </p:notesMasterIdLst>
  <p:sldIdLst>
    <p:sldId id="343" r:id="rId2"/>
    <p:sldId id="422" r:id="rId3"/>
    <p:sldId id="423" r:id="rId4"/>
    <p:sldId id="424" r:id="rId5"/>
    <p:sldId id="425" r:id="rId6"/>
    <p:sldId id="436" r:id="rId7"/>
    <p:sldId id="437" r:id="rId8"/>
    <p:sldId id="438" r:id="rId9"/>
    <p:sldId id="439" r:id="rId10"/>
    <p:sldId id="443" r:id="rId11"/>
    <p:sldId id="441" r:id="rId12"/>
    <p:sldId id="384" r:id="rId13"/>
    <p:sldId id="432" r:id="rId14"/>
    <p:sldId id="433" r:id="rId15"/>
    <p:sldId id="421" r:id="rId16"/>
    <p:sldId id="434" r:id="rId17"/>
    <p:sldId id="440" r:id="rId18"/>
    <p:sldId id="435" r:id="rId19"/>
    <p:sldId id="442" r:id="rId20"/>
    <p:sldId id="426" r:id="rId21"/>
    <p:sldId id="385" r:id="rId22"/>
    <p:sldId id="420" r:id="rId23"/>
    <p:sldId id="418" r:id="rId24"/>
    <p:sldId id="386" r:id="rId25"/>
  </p:sldIdLst>
  <p:sldSz cx="9144000" cy="6858000" type="screen4x3"/>
  <p:notesSz cx="6883400" cy="9906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CC99"/>
    <a:srgbClr val="A50021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9" autoAdjust="0"/>
    <p:restoredTop sz="94264" autoAdjust="0"/>
  </p:normalViewPr>
  <p:slideViewPr>
    <p:cSldViewPr>
      <p:cViewPr>
        <p:scale>
          <a:sx n="90" d="100"/>
          <a:sy n="90" d="100"/>
        </p:scale>
        <p:origin x="-1603" y="1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928" tIns="47963" rIns="95928" bIns="47963" numCol="1" anchor="t" anchorCtr="0" compatLnSpc="1">
            <a:prstTxWarp prst="textNoShape">
              <a:avLst/>
            </a:prstTxWarp>
          </a:bodyPr>
          <a:lstStyle>
            <a:lvl1pPr defTabSz="95885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900" y="0"/>
            <a:ext cx="29829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928" tIns="47963" rIns="95928" bIns="47963" numCol="1" anchor="t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520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05350"/>
            <a:ext cx="5505450" cy="445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928" tIns="47963" rIns="95928" bIns="47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829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928" tIns="47963" rIns="95928" bIns="47963" numCol="1" anchor="b" anchorCtr="0" compatLnSpc="1">
            <a:prstTxWarp prst="textNoShape">
              <a:avLst/>
            </a:prstTxWarp>
          </a:bodyPr>
          <a:lstStyle>
            <a:lvl1pPr defTabSz="95885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900" y="9409113"/>
            <a:ext cx="29829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928" tIns="47963" rIns="95928" bIns="47963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latin typeface="Arial" charset="0"/>
              </a:defRPr>
            </a:lvl1pPr>
          </a:lstStyle>
          <a:p>
            <a:pPr>
              <a:defRPr/>
            </a:pPr>
            <a:fld id="{DCD6D83F-BD73-4873-92B9-52DBFDB01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722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6D83F-BD73-4873-92B9-52DBFDB0178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762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defTabSz="9588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defTabSz="9588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defTabSz="9588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defTabSz="9588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EEAC748D-3989-4E09-AE43-F9B588823C6D}" type="slidenum">
              <a:rPr lang="ru-RU" smtClean="0">
                <a:latin typeface="Arial" charset="0"/>
              </a:rPr>
              <a:pPr eaLnBrk="1" hangingPunct="1"/>
              <a:t>16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E2E413-62DA-4A50-BC34-A1C8E7B0EB7A}" type="datetime1">
              <a:rPr lang="ru-RU" smtClean="0"/>
              <a:pPr>
                <a:defRPr/>
              </a:pPr>
              <a:t>11.09.2015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AF916B4D-6528-42A8-AE23-24D9F3B1C0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15E963-AC53-414D-9FED-BAC35038F788}" type="datetime1">
              <a:rPr lang="ru-RU" smtClean="0"/>
              <a:pPr>
                <a:defRPr/>
              </a:pPr>
              <a:t>11.09.2015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13BD5-29D7-449B-9E9D-DECED996D3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F0E775-C4C0-47E8-B441-22EB19B1143C}" type="datetime1">
              <a:rPr lang="ru-RU" smtClean="0"/>
              <a:pPr>
                <a:defRPr/>
              </a:pPr>
              <a:t>11.09.2015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1AB91-ADD9-4C4B-8ECF-922965C0E9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D176D2-E40A-4FDA-A410-94B2B9BAE7B2}" type="datetime1">
              <a:rPr lang="ru-RU" smtClean="0"/>
              <a:pPr>
                <a:defRPr/>
              </a:pPr>
              <a:t>11.09.2015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EBE9C-CE39-4393-849D-C1FB80BB53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650A48-E53B-49CE-B1E7-F8B230D49C1E}" type="datetime1">
              <a:rPr lang="ru-RU" smtClean="0"/>
              <a:pPr>
                <a:defRPr/>
              </a:pPr>
              <a:t>11.09.2015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22001-3E8E-45BA-8332-600FE681C9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0AF21E-45BA-4C25-8407-223AF9D257D7}" type="datetime1">
              <a:rPr lang="ru-RU" smtClean="0"/>
              <a:pPr>
                <a:defRPr/>
              </a:pPr>
              <a:t>11.09.2015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65065-26D6-4728-9067-A39DA96D0C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F06D22-E060-43B4-A4D8-0B19F971E284}" type="datetime1">
              <a:rPr lang="ru-RU" smtClean="0"/>
              <a:pPr>
                <a:defRPr/>
              </a:pPr>
              <a:t>11.09.2015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0DBB03-D7E6-4C6B-83D4-D40A2D0118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8F3027-DE2F-49A4-AB83-10B58E690200}" type="datetime1">
              <a:rPr lang="ru-RU" smtClean="0"/>
              <a:pPr>
                <a:defRPr/>
              </a:pPr>
              <a:t>11.09.2015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D6EA7-1886-4FAC-B468-1AA921D1F9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6A817C-6EBB-4364-83AE-76FDE47980EE}" type="datetime1">
              <a:rPr lang="ru-RU" smtClean="0"/>
              <a:pPr>
                <a:defRPr/>
              </a:pPr>
              <a:t>11.09.2015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0BE23-8C09-4979-979B-90C05B3B76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611AE7-917A-4D06-954B-B632FDDB4874}" type="datetime1">
              <a:rPr lang="ru-RU" smtClean="0"/>
              <a:pPr>
                <a:defRPr/>
              </a:pPr>
              <a:t>11.09.2015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89D6F-5524-44A1-91B6-7DBD120EED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E9DDBD-466F-4609-9A92-AA94AF2B7748}" type="datetime1">
              <a:rPr lang="ru-RU" smtClean="0"/>
              <a:pPr>
                <a:defRPr/>
              </a:pPr>
              <a:t>11.09.2015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9A22C-18AE-41BE-BD03-5FC7790B4C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8FDA079-C53C-4646-B091-36BED311E250}" type="datetime1">
              <a:rPr lang="ru-RU" smtClean="0"/>
              <a:pPr>
                <a:defRPr/>
              </a:pPr>
              <a:t>11.09.2015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CDEC654-D1AD-4846-8906-404FB41A69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22D11-FF85-402A-9A8B-3D27E500DEB3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Dimitri</a:t>
            </a:r>
            <a:r>
              <a:rPr lang="en-US" dirty="0" smtClean="0"/>
              <a:t> </a:t>
            </a:r>
            <a:r>
              <a:rPr lang="en-US" dirty="0" err="1" smtClean="0"/>
              <a:t>nowicki</a:t>
            </a:r>
            <a:endParaRPr lang="ru-RU" dirty="0" smtClean="0"/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1" y="609601"/>
            <a:ext cx="8077200" cy="1295400"/>
          </a:xfrm>
        </p:spPr>
        <p:txBody>
          <a:bodyPr/>
          <a:lstStyle/>
          <a:p>
            <a:pPr>
              <a:defRPr/>
            </a:pPr>
            <a:r>
              <a:rPr lang="en-US" sz="3600" dirty="0" err="1" smtClean="0"/>
              <a:t>DEeep</a:t>
            </a:r>
            <a:r>
              <a:rPr lang="en-US" sz="3600" dirty="0" smtClean="0"/>
              <a:t> learning </a:t>
            </a:r>
            <a:r>
              <a:rPr lang="ru-RU" sz="3600" dirty="0" smtClean="0"/>
              <a:t>и </a:t>
            </a:r>
            <a:r>
              <a:rPr lang="ru-RU" sz="3600" dirty="0" err="1" smtClean="0"/>
              <a:t>биоинформатика</a:t>
            </a:r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 </a:t>
            </a:r>
            <a:r>
              <a:rPr lang="ru-RU" sz="2400" dirty="0" smtClean="0"/>
              <a:t>Обзор задач для машинного обучения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EBE9C-CE39-4393-849D-C1FB80BB53B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8129778" cy="537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053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Определение патогенности генетических вариантов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Training </a:t>
            </a:r>
            <a:r>
              <a:rPr lang="en-US" dirty="0"/>
              <a:t>data</a:t>
            </a:r>
          </a:p>
          <a:p>
            <a:r>
              <a:rPr lang="en-US" dirty="0"/>
              <a:t>CADD’s training data consist of 16,627,775 “observed” variants </a:t>
            </a:r>
            <a:r>
              <a:rPr lang="en-US" dirty="0" smtClean="0"/>
              <a:t>and 49,407,057 simulated 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EBE9C-CE39-4393-849D-C1FB80BB53B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948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sz="3600" dirty="0" smtClean="0"/>
              <a:t>Белковые каскады</a:t>
            </a:r>
            <a:endParaRPr lang="uk-UA" sz="3600" dirty="0" smtClean="0">
              <a:effectLst/>
            </a:endParaRPr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545" y="1752600"/>
            <a:ext cx="5996910" cy="4373563"/>
          </a:xfr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0490F1-CA0D-4A78-B9CC-A0A69CE47C10}" type="slidenum">
              <a:rPr lang="ru-RU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Фолдинг</a:t>
            </a:r>
            <a:r>
              <a:rPr lang="ru-RU" dirty="0" smtClean="0"/>
              <a:t> белков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Modeling (molecular physics)</a:t>
            </a:r>
            <a:endParaRPr lang="ru-RU" dirty="0" smtClean="0"/>
          </a:p>
          <a:p>
            <a:r>
              <a:rPr lang="en-US" dirty="0" smtClean="0"/>
              <a:t>Complex optimization</a:t>
            </a:r>
            <a:endParaRPr lang="ru-RU" dirty="0" smtClean="0"/>
          </a:p>
          <a:p>
            <a:r>
              <a:rPr lang="en-US" dirty="0" smtClean="0"/>
              <a:t>Machine learning</a:t>
            </a:r>
          </a:p>
          <a:p>
            <a:r>
              <a:rPr lang="en-US" dirty="0" smtClean="0"/>
              <a:t>Deep neural networks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EBE9C-CE39-4393-849D-C1FB80BB53B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2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3400"/>
            <a:ext cx="9113308" cy="6834981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EBE9C-CE39-4393-849D-C1FB80BB53B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60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Транскрипционный фактор </a:t>
            </a:r>
            <a:r>
              <a:rPr lang="en-US" dirty="0" err="1" smtClean="0"/>
              <a:t>Creb</a:t>
            </a:r>
            <a:r>
              <a:rPr lang="en-US" dirty="0" smtClean="0"/>
              <a:t> 1</a:t>
            </a:r>
            <a:r>
              <a:rPr lang="ru-RU" dirty="0" smtClean="0"/>
              <a:t> </a:t>
            </a:r>
            <a:r>
              <a:rPr lang="ru-RU" dirty="0" smtClean="0"/>
              <a:t>и ДНК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EBE9C-CE39-4393-849D-C1FB80BB53BF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4122158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72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2100"/>
            <a:ext cx="9144000" cy="13843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600" dirty="0" smtClean="0"/>
              <a:t>zif268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EDA18-1454-4ACD-B0C5-B73C86B9594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486025"/>
            <a:ext cx="6313488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08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Folding via deep neural net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75600"/>
            <a:ext cx="8229600" cy="33275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EBE9C-CE39-4393-849D-C1FB80BB53BF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3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Deep </a:t>
            </a:r>
            <a:r>
              <a:rPr lang="en-US" sz="2800" dirty="0" err="1"/>
              <a:t>Spatio</a:t>
            </a:r>
            <a:r>
              <a:rPr lang="en-US" sz="2800" dirty="0"/>
              <a:t>-Temporal Architectures and Learning</a:t>
            </a:r>
            <a:br>
              <a:rPr lang="en-US" sz="2800" dirty="0"/>
            </a:br>
            <a:r>
              <a:rPr lang="en-US" sz="2800" dirty="0"/>
              <a:t>for Protein Structure Prediction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84437"/>
            <a:ext cx="7872413" cy="43735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EBE9C-CE39-4393-849D-C1FB80BB53BF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808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Задача предсказания вариантов </a:t>
            </a:r>
            <a:r>
              <a:rPr lang="ru-RU" dirty="0" err="1" smtClean="0"/>
              <a:t>сплайсинга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7108"/>
            <a:ext cx="8229600" cy="3464547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EBE9C-CE39-4393-849D-C1FB80BB53BF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44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чего состоит </a:t>
            </a:r>
            <a:r>
              <a:rPr lang="ru-RU" dirty="0" err="1" smtClean="0"/>
              <a:t>биоинформатика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373563"/>
          </a:xfrm>
        </p:spPr>
        <p:txBody>
          <a:bodyPr>
            <a:noAutofit/>
          </a:bodyPr>
          <a:lstStyle/>
          <a:p>
            <a:r>
              <a:rPr lang="ru-RU" dirty="0" smtClean="0"/>
              <a:t>Статические объекты</a:t>
            </a:r>
            <a:endParaRPr lang="en-US" dirty="0"/>
          </a:p>
          <a:p>
            <a:pPr lvl="1"/>
            <a:r>
              <a:rPr lang="ru-RU" dirty="0" smtClean="0"/>
              <a:t>Последовательности: ДНК, РНК, белки (пептиды)</a:t>
            </a:r>
            <a:endParaRPr lang="en-US" dirty="0"/>
          </a:p>
          <a:p>
            <a:pPr lvl="1"/>
            <a:r>
              <a:rPr lang="ru-RU" dirty="0" smtClean="0"/>
              <a:t>Данные о взаимодействии вышеперечисленного: данные с </a:t>
            </a:r>
            <a:r>
              <a:rPr lang="ru-RU" dirty="0" err="1" smtClean="0"/>
              <a:t>микромассивов</a:t>
            </a:r>
            <a:r>
              <a:rPr lang="ru-RU" dirty="0" smtClean="0"/>
              <a:t> (</a:t>
            </a:r>
            <a:r>
              <a:rPr lang="en-US" dirty="0" smtClean="0"/>
              <a:t>microarray</a:t>
            </a:r>
            <a:r>
              <a:rPr lang="ru-RU" dirty="0" smtClean="0"/>
              <a:t>)</a:t>
            </a:r>
            <a:r>
              <a:rPr lang="en-US" dirty="0" smtClean="0"/>
              <a:t>, </a:t>
            </a:r>
            <a:r>
              <a:rPr lang="ru-RU" dirty="0" smtClean="0"/>
              <a:t>метаболические сети </a:t>
            </a:r>
            <a:endParaRPr lang="en-US" dirty="0" smtClean="0"/>
          </a:p>
          <a:p>
            <a:pPr lvl="1"/>
            <a:r>
              <a:rPr lang="ru-RU" dirty="0" smtClean="0"/>
              <a:t>Динамические объекты</a:t>
            </a:r>
            <a:endParaRPr lang="en-US" dirty="0"/>
          </a:p>
          <a:p>
            <a:pPr lvl="1"/>
            <a:r>
              <a:rPr lang="en-US" dirty="0"/>
              <a:t>Structures – Proteins, Nucleic acids, Ligands (including metabolites and drugs) and Peptides (structures studied with bioinformatics tools are not considered static anymore and their dynamics is often the core of the structural studies)</a:t>
            </a:r>
          </a:p>
          <a:p>
            <a:pPr lvl="1"/>
            <a:r>
              <a:rPr lang="en-US" dirty="0"/>
              <a:t>Systems Biology comes under this category including reaction fluxes and variable concentrations of metabolites</a:t>
            </a:r>
          </a:p>
          <a:p>
            <a:pPr lvl="1"/>
            <a:r>
              <a:rPr lang="en-US" dirty="0"/>
              <a:t>Multi-Agent Based </a:t>
            </a:r>
            <a:r>
              <a:rPr lang="en-US" dirty="0" err="1"/>
              <a:t>modelling</a:t>
            </a:r>
            <a:r>
              <a:rPr lang="en-US" dirty="0"/>
              <a:t> approaches capturing cellular events such as </a:t>
            </a:r>
            <a:r>
              <a:rPr lang="en-US" dirty="0" err="1"/>
              <a:t>signalling</a:t>
            </a:r>
            <a:r>
              <a:rPr lang="en-US" dirty="0"/>
              <a:t>, transcription and reaction dynamics</a:t>
            </a:r>
          </a:p>
          <a:p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EBE9C-CE39-4393-849D-C1FB80BB53B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16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attention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2301081"/>
            <a:ext cx="5905500" cy="32766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EBE9C-CE39-4393-849D-C1FB80BB53BF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90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229600" cy="1384300"/>
          </a:xfrm>
        </p:spPr>
        <p:txBody>
          <a:bodyPr/>
          <a:lstStyle/>
          <a:p>
            <a:pPr algn="ctr">
              <a:defRPr/>
            </a:pPr>
            <a:r>
              <a:rPr lang="ru-RU" dirty="0" err="1" smtClean="0"/>
              <a:t>Данио</a:t>
            </a:r>
            <a:r>
              <a:rPr lang="ru-RU" dirty="0" smtClean="0"/>
              <a:t> </a:t>
            </a:r>
            <a:r>
              <a:rPr lang="ru-RU" dirty="0" err="1" smtClean="0"/>
              <a:t>рерио</a:t>
            </a:r>
            <a:r>
              <a:rPr lang="ru-RU" dirty="0" smtClean="0"/>
              <a:t> (</a:t>
            </a:r>
            <a:r>
              <a:rPr lang="en-US" dirty="0" err="1" smtClean="0"/>
              <a:t>Danio</a:t>
            </a:r>
            <a:r>
              <a:rPr lang="en-US" dirty="0" smtClean="0"/>
              <a:t> </a:t>
            </a:r>
            <a:r>
              <a:rPr lang="en-US" dirty="0" err="1" smtClean="0"/>
              <a:t>Rerio</a:t>
            </a:r>
            <a:r>
              <a:rPr lang="ru-RU" dirty="0" smtClean="0"/>
              <a:t>)</a:t>
            </a:r>
            <a:r>
              <a:rPr lang="en-US" dirty="0" smtClean="0"/>
              <a:t>, </a:t>
            </a:r>
            <a:r>
              <a:rPr lang="uk-UA" dirty="0" err="1" smtClean="0"/>
              <a:t>или</a:t>
            </a:r>
            <a:r>
              <a:rPr lang="uk-UA" dirty="0" smtClean="0"/>
              <a:t> </a:t>
            </a:r>
            <a:r>
              <a:rPr lang="en-US" dirty="0" err="1" smtClean="0"/>
              <a:t>Zebrafish</a:t>
            </a:r>
            <a:r>
              <a:rPr lang="en-US" dirty="0" smtClean="0"/>
              <a:t> (</a:t>
            </a:r>
            <a:r>
              <a:rPr lang="ru-RU" dirty="0" smtClean="0"/>
              <a:t>дикий)</a:t>
            </a:r>
            <a:endParaRPr lang="ru-RU" dirty="0"/>
          </a:p>
        </p:txBody>
      </p:sp>
      <p:pic>
        <p:nvPicPr>
          <p:cNvPr id="16387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0"/>
            <a:ext cx="7332306" cy="35052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BD69E-CFD6-46E1-B7B1-FFC4C242EDA8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хороша рыбка данио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Позвоночное животное</a:t>
            </a:r>
          </a:p>
          <a:p>
            <a:r>
              <a:rPr lang="ru-RU" dirty="0" smtClean="0"/>
              <a:t>Достаточно сложный мозг, может обучаться</a:t>
            </a:r>
          </a:p>
          <a:p>
            <a:r>
              <a:rPr lang="ru-RU" dirty="0" smtClean="0"/>
              <a:t>Внешнее оплодотворение- легче проводить генетическую модификацию (трансфекцию)</a:t>
            </a:r>
          </a:p>
          <a:p>
            <a:r>
              <a:rPr lang="ru-RU" dirty="0" smtClean="0"/>
              <a:t>Стандартный модельный организм. Геном секвенирован</a:t>
            </a:r>
          </a:p>
          <a:p>
            <a:r>
              <a:rPr lang="ru-RU" dirty="0" smtClean="0"/>
              <a:t>Мальки прозрачны. Есть линии (породы), прозрачные во взрослом возрасте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EBE9C-CE39-4393-849D-C1FB80BB53BF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51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228600"/>
            <a:ext cx="8260672" cy="12191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Эксперимент с подсветкой кальциевых каналов в мальке </a:t>
            </a:r>
            <a:r>
              <a:rPr lang="ru-RU" dirty="0" err="1" smtClean="0"/>
              <a:t>данио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EBE9C-CE39-4393-849D-C1FB80BB53BF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55340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61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Каспер- линейные полупрозрачные </a:t>
            </a:r>
            <a:r>
              <a:rPr lang="ru-RU" dirty="0" err="1" smtClean="0"/>
              <a:t>данио</a:t>
            </a:r>
            <a:endParaRPr lang="ru-RU" dirty="0"/>
          </a:p>
        </p:txBody>
      </p:sp>
      <p:pic>
        <p:nvPicPr>
          <p:cNvPr id="17411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048000"/>
            <a:ext cx="5384902" cy="263895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E889-55C3-4A65-92E7-ED6A7C531D09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Shotgun &amp; NEXT GEN. </a:t>
            </a:r>
            <a:r>
              <a:rPr lang="uk-UA" dirty="0" err="1" smtClean="0"/>
              <a:t>секвенирование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712970"/>
            <a:ext cx="3810000" cy="214503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EBE9C-CE39-4393-849D-C1FB80BB53B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974308"/>
              </p:ext>
            </p:extLst>
          </p:nvPr>
        </p:nvGraphicFramePr>
        <p:xfrm>
          <a:off x="457200" y="1524000"/>
          <a:ext cx="8229600" cy="292608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Strand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Sequence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dirty="0" err="1" smtClean="0">
                          <a:effectLst/>
                        </a:rPr>
                        <a:t>Подлинн</a:t>
                      </a:r>
                      <a:r>
                        <a:rPr lang="ru-RU" dirty="0" err="1" smtClean="0">
                          <a:effectLst/>
                        </a:rPr>
                        <a:t>ый</a:t>
                      </a:r>
                      <a:r>
                        <a:rPr lang="ru-RU" baseline="0" dirty="0" smtClean="0">
                          <a:effectLst/>
                        </a:rPr>
                        <a:t> фрагмент ДНК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AGCATGCTGCAGTCATGCTTAGGCTA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</a:rPr>
                        <a:t>Первый</a:t>
                      </a:r>
                      <a:r>
                        <a:rPr lang="ru-RU" baseline="0" dirty="0" smtClean="0">
                          <a:effectLst/>
                        </a:rPr>
                        <a:t> кусочек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AGCATGCTGCAGTCATGCT-------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-------------------TAGGCTA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</a:rPr>
                        <a:t>Второй</a:t>
                      </a:r>
                      <a:r>
                        <a:rPr lang="ru-RU" baseline="0" dirty="0" smtClean="0">
                          <a:effectLst/>
                        </a:rPr>
                        <a:t> кусочек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AGCATG--------------------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------CTGCAGTCATGCTTAGGCTA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</a:rPr>
                        <a:t>Результат</a:t>
                      </a:r>
                      <a:r>
                        <a:rPr lang="ru-RU" baseline="0" dirty="0" smtClean="0">
                          <a:effectLst/>
                        </a:rPr>
                        <a:t> </a:t>
                      </a:r>
                      <a:r>
                        <a:rPr lang="ru-RU" baseline="0" dirty="0" err="1" smtClean="0">
                          <a:effectLst/>
                        </a:rPr>
                        <a:t>секвенировани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AGCATGCTGCAGTCATGCTTAGGCTA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2476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51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Текстовый формат </a:t>
            </a:r>
            <a:r>
              <a:rPr lang="en-US" dirty="0" err="1" smtClean="0"/>
              <a:t>FASTa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ru-RU" dirty="0" smtClean="0"/>
              <a:t>пример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3" y="1905000"/>
            <a:ext cx="9146083" cy="457304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EBE9C-CE39-4393-849D-C1FB80BB53B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83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Выравнивание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EBE9C-CE39-4393-849D-C1FB80BB53B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3074" name="Picture 2" descr="https://upload.wikimedia.org/wikipedia/commons/a/a7/WPP_domain_alignment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10527030" cy="244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4267200"/>
            <a:ext cx="830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ru-RU" sz="4000" dirty="0" smtClean="0"/>
              <a:t>Используется в: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00FF"/>
                </a:solidFill>
              </a:rPr>
              <a:t>Обнаружение полиморфизма</a:t>
            </a:r>
            <a:endParaRPr lang="ru-RU" sz="4000" dirty="0" smtClean="0">
              <a:solidFill>
                <a:srgbClr val="0000FF"/>
              </a:solidFill>
            </a:endParaRPr>
          </a:p>
          <a:p>
            <a:pPr marL="1028700" lvl="1" indent="-571500"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00FF"/>
                </a:solidFill>
              </a:rPr>
              <a:t>Компьютерная таксономия</a:t>
            </a:r>
            <a:endParaRPr lang="ru-RU" sz="4000" dirty="0" smtClean="0">
              <a:solidFill>
                <a:srgbClr val="0000FF"/>
              </a:solidFill>
            </a:endParaRP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0000FF"/>
                </a:solidFill>
              </a:rPr>
              <a:t>Molecular clock</a:t>
            </a:r>
            <a:endParaRPr lang="ru-RU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54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Метрика </a:t>
            </a:r>
            <a:r>
              <a:rPr lang="ru-RU" dirty="0" err="1" smtClean="0"/>
              <a:t>ЛЕвенштайна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" y="2996952"/>
            <a:ext cx="8945880" cy="1676400"/>
          </a:xfrm>
        </p:spPr>
      </p:pic>
    </p:spTree>
    <p:extLst>
      <p:ext uri="{BB962C8B-B14F-4D97-AF65-F5344CB8AC3E}">
        <p14:creationId xmlns:p14="http://schemas.microsoft.com/office/powerpoint/2010/main" val="18044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0247"/>
            <a:ext cx="8507288" cy="1507381"/>
          </a:xfrm>
        </p:spPr>
        <p:txBody>
          <a:bodyPr/>
          <a:lstStyle/>
          <a:p>
            <a:r>
              <a:rPr lang="ru-RU" dirty="0" smtClean="0"/>
              <a:t>Пример 1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274327"/>
              </p:ext>
            </p:extLst>
          </p:nvPr>
        </p:nvGraphicFramePr>
        <p:xfrm>
          <a:off x="395536" y="1739495"/>
          <a:ext cx="8507288" cy="4823620"/>
        </p:xfrm>
        <a:graphic>
          <a:graphicData uri="http://schemas.openxmlformats.org/drawingml/2006/table">
            <a:tbl>
              <a:tblPr/>
              <a:tblGrid>
                <a:gridCol w="1063411"/>
                <a:gridCol w="1063411"/>
                <a:gridCol w="1063411"/>
                <a:gridCol w="1063411"/>
                <a:gridCol w="1063411"/>
                <a:gridCol w="1063411"/>
                <a:gridCol w="1063411"/>
                <a:gridCol w="1063411"/>
              </a:tblGrid>
              <a:tr h="482362"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>
                    <a:lnL>
                      <a:noFill/>
                    </a:lnL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362">
                <a:tc>
                  <a:txBody>
                    <a:bodyPr/>
                    <a:lstStyle/>
                    <a:p>
                      <a:pPr algn="l"/>
                      <a:endParaRPr lang="ru-RU" sz="2400" b="1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effectLst/>
                        </a:rPr>
                        <a:t>*</a:t>
                      </a:r>
                      <a:endParaRPr lang="ru-RU" sz="2400" b="1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/>
                        </a:rPr>
                        <a:t>K</a:t>
                      </a:r>
                      <a:endParaRPr lang="en-US" sz="2400" b="1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/>
                        </a:rPr>
                        <a:t>I</a:t>
                      </a:r>
                      <a:endParaRPr lang="en-US" sz="2400" b="1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T</a:t>
                      </a:r>
                      <a:endParaRPr lang="en-US" sz="2400" b="1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/>
                        </a:rPr>
                        <a:t>T</a:t>
                      </a:r>
                      <a:endParaRPr lang="en-US" sz="2400" b="1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/>
                        </a:rPr>
                        <a:t>E</a:t>
                      </a:r>
                      <a:endParaRPr lang="en-US" sz="2400" b="1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/>
                        </a:rPr>
                        <a:t>N</a:t>
                      </a:r>
                      <a:endParaRPr lang="en-US" sz="2400" b="1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82362">
                <a:tc>
                  <a:txBody>
                    <a:bodyPr/>
                    <a:lstStyle/>
                    <a:p>
                      <a:pPr algn="l"/>
                      <a:endParaRPr lang="ru-RU" sz="2400" b="1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rgbClr val="0000FF"/>
                          </a:solidFill>
                          <a:effectLst/>
                        </a:rPr>
                        <a:t>0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effectLst/>
                        </a:rPr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effectLst/>
                        </a:rPr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effectLst/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effectLst/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effectLst/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effectLst/>
                        </a:rPr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8236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S</a:t>
                      </a:r>
                      <a:endParaRPr lang="en-US" sz="2400" b="1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effectLst/>
                        </a:rPr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rgbClr val="0000FF"/>
                          </a:solidFill>
                          <a:effectLst/>
                        </a:rPr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effectLst/>
                        </a:rPr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effectLst/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effectLst/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effectLst/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effectLst/>
                        </a:rPr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8236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I</a:t>
                      </a:r>
                      <a:endParaRPr lang="en-US" sz="2400" b="1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effectLst/>
                        </a:rPr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effectLst/>
                        </a:rPr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rgbClr val="0000FF"/>
                          </a:solidFill>
                          <a:effectLst/>
                        </a:rPr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effectLst/>
                        </a:rPr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effectLst/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effectLst/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effectLst/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8236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T</a:t>
                      </a:r>
                      <a:endParaRPr lang="en-US" sz="2400" b="1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effectLst/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effectLst/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effectLst/>
                        </a:rPr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rgbClr val="0000FF"/>
                          </a:solidFill>
                          <a:effectLst/>
                        </a:rPr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effectLst/>
                        </a:rPr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effectLst/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effectLst/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8236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/>
                        </a:rPr>
                        <a:t>T</a:t>
                      </a:r>
                      <a:endParaRPr lang="en-US" sz="2400" b="1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effectLst/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effectLst/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effectLst/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effectLst/>
                        </a:rPr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rgbClr val="0000FF"/>
                          </a:solidFill>
                          <a:effectLst/>
                        </a:rPr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effectLst/>
                        </a:rPr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effectLst/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8236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I</a:t>
                      </a:r>
                      <a:endParaRPr lang="en-US" sz="2400" b="1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effectLst/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effectLst/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effectLst/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effectLst/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/>
                        </a:rPr>
                        <a:t>2</a:t>
                      </a:r>
                      <a:endParaRPr lang="ru-RU" sz="2400" b="1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rgbClr val="0000FF"/>
                          </a:solidFill>
                          <a:effectLst/>
                        </a:rPr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effectLst/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8236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N</a:t>
                      </a:r>
                      <a:endParaRPr lang="en-US" sz="2400" b="1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effectLst/>
                        </a:rPr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effectLst/>
                        </a:rPr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effectLst/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effectLst/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effectLst/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effectLst/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rgbClr val="0000FF"/>
                          </a:solidFill>
                          <a:effectLst/>
                        </a:rPr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8236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/>
                        </a:rPr>
                        <a:t>G</a:t>
                      </a:r>
                      <a:endParaRPr lang="en-US" sz="2400" b="1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effectLst/>
                        </a:rPr>
                        <a:t>7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effectLst/>
                        </a:rPr>
                        <a:t>7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effectLst/>
                        </a:rPr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effectLst/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effectLst/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effectLst/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rgbClr val="0000FF"/>
                          </a:solidFill>
                          <a:effectLst/>
                        </a:rPr>
                        <a:t>3</a:t>
                      </a:r>
                      <a:endParaRPr lang="ru-RU" sz="24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248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831" y="-74750"/>
            <a:ext cx="8352930" cy="142101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/>
                </a:solidFill>
                <a:latin typeface="+mn-lt"/>
              </a:rPr>
              <a:t>Пример </a:t>
            </a:r>
            <a:r>
              <a:rPr lang="en-US" sz="4000" dirty="0" smtClean="0">
                <a:solidFill>
                  <a:schemeClr val="tx2"/>
                </a:solidFill>
                <a:latin typeface="+mn-lt"/>
              </a:rPr>
              <a:t>2</a:t>
            </a:r>
            <a:endParaRPr lang="ru-RU" sz="4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7831" y="1738660"/>
            <a:ext cx="9281033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729529"/>
              </p:ext>
            </p:extLst>
          </p:nvPr>
        </p:nvGraphicFramePr>
        <p:xfrm>
          <a:off x="247831" y="2071499"/>
          <a:ext cx="8352930" cy="4663440"/>
        </p:xfrm>
        <a:graphic>
          <a:graphicData uri="http://schemas.openxmlformats.org/drawingml/2006/table">
            <a:tbl>
              <a:tblPr/>
              <a:tblGrid>
                <a:gridCol w="835293"/>
                <a:gridCol w="835293"/>
                <a:gridCol w="835293"/>
                <a:gridCol w="835293"/>
                <a:gridCol w="835293"/>
                <a:gridCol w="835293"/>
                <a:gridCol w="835293"/>
                <a:gridCol w="835293"/>
                <a:gridCol w="835293"/>
                <a:gridCol w="835293"/>
              </a:tblGrid>
              <a:tr h="454724"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/>
                    </a:p>
                  </a:txBody>
                  <a:tcPr>
                    <a:lnL>
                      <a:noFill/>
                    </a:lnL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b="1"/>
                    </a:p>
                  </a:txBody>
                  <a:tcPr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b="1"/>
                    </a:p>
                  </a:txBody>
                  <a:tcPr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b="1"/>
                    </a:p>
                  </a:txBody>
                  <a:tcPr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b="1"/>
                    </a:p>
                  </a:txBody>
                  <a:tcPr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b="1"/>
                    </a:p>
                  </a:txBody>
                  <a:tcPr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b="1"/>
                    </a:p>
                  </a:txBody>
                  <a:tcPr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b="1"/>
                    </a:p>
                  </a:txBody>
                  <a:tcPr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b="1"/>
                    </a:p>
                  </a:txBody>
                  <a:tcPr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724">
                <a:tc>
                  <a:txBody>
                    <a:bodyPr/>
                    <a:lstStyle/>
                    <a:p>
                      <a:pPr algn="l"/>
                      <a:endParaRPr lang="ru-RU" sz="2800" b="1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800" b="1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</a:rPr>
                        <a:t>S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</a:rPr>
                        <a:t>a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</a:rPr>
                        <a:t>t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</a:rPr>
                        <a:t>u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</a:rPr>
                        <a:t>r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</a:rPr>
                        <a:t>d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</a:rPr>
                        <a:t>a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</a:rPr>
                        <a:t>y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54724">
                <a:tc>
                  <a:txBody>
                    <a:bodyPr/>
                    <a:lstStyle/>
                    <a:p>
                      <a:pPr algn="l"/>
                      <a:endParaRPr lang="ru-RU" sz="2800" b="1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>
                          <a:effectLst/>
                        </a:rPr>
                        <a:t>0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7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>
                          <a:effectLst/>
                        </a:rPr>
                        <a:t>8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54724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</a:rPr>
                        <a:t>S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0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7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54724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</a:rPr>
                        <a:t>u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>
                          <a:effectLst/>
                        </a:rPr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>
                          <a:effectLst/>
                        </a:rPr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54724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</a:rPr>
                        <a:t>n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54724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</a:rPr>
                        <a:t>d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>
                          <a:effectLst/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54724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</a:rPr>
                        <a:t>a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54724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</a:rPr>
                        <a:t>y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>
                          <a:effectLst/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>
                          <a:effectLst/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1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2079011" cy="61066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83" y="533400"/>
            <a:ext cx="6607789" cy="660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28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5130</TotalTime>
  <Words>451</Words>
  <Application>Microsoft Office PowerPoint</Application>
  <PresentationFormat>Экран (4:3)</PresentationFormat>
  <Paragraphs>226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Аптека</vt:lpstr>
      <vt:lpstr>DEeep learning и биоинформатика</vt:lpstr>
      <vt:lpstr>Из чего состоит биоинформатика</vt:lpstr>
      <vt:lpstr>Shotgun &amp; NEXT GEN. секвенирование</vt:lpstr>
      <vt:lpstr>Текстовый формат FASTa: пример</vt:lpstr>
      <vt:lpstr>Выравнивание</vt:lpstr>
      <vt:lpstr>Метрика ЛЕвенштайна</vt:lpstr>
      <vt:lpstr>Пример 1</vt:lpstr>
      <vt:lpstr>Пример 2</vt:lpstr>
      <vt:lpstr>Презентация PowerPoint</vt:lpstr>
      <vt:lpstr> Обзор задач для машинного обучения</vt:lpstr>
      <vt:lpstr>Определение патогенности генетических вариантов</vt:lpstr>
      <vt:lpstr>Белковые каскады</vt:lpstr>
      <vt:lpstr>Фолдинг белков</vt:lpstr>
      <vt:lpstr>Презентация PowerPoint</vt:lpstr>
      <vt:lpstr>Транскрипционный фактор Creb 1 и ДНК</vt:lpstr>
      <vt:lpstr>zif268</vt:lpstr>
      <vt:lpstr>Folding via deep neural net</vt:lpstr>
      <vt:lpstr>Deep Spatio-Temporal Architectures and Learning for Protein Structure Prediction</vt:lpstr>
      <vt:lpstr>Задача предсказания вариантов сплайсинга</vt:lpstr>
      <vt:lpstr>Thank you for attention!</vt:lpstr>
      <vt:lpstr>Данио рерио (Danio Rerio), или Zebrafish (дикий)</vt:lpstr>
      <vt:lpstr>Чем хороша рыбка данио</vt:lpstr>
      <vt:lpstr>Эксперимент с подсветкой кальциевых каналов в мальке данио</vt:lpstr>
      <vt:lpstr>Каспер- линейные полупрозрачные данио</vt:lpstr>
    </vt:vector>
  </TitlesOfParts>
  <Company>NN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Averaging on Riemannian Manifolds and  Unsupervised Learning using Neural Associative Memory</dc:title>
  <dc:creator>Dimitri Nowicki</dc:creator>
  <cp:lastModifiedBy>Dymitr Nowicki</cp:lastModifiedBy>
  <cp:revision>177</cp:revision>
  <dcterms:created xsi:type="dcterms:W3CDTF">2005-05-26T21:36:33Z</dcterms:created>
  <dcterms:modified xsi:type="dcterms:W3CDTF">2015-09-11T17:35:57Z</dcterms:modified>
</cp:coreProperties>
</file>